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68" r:id="rId3"/>
    <p:sldId id="285" r:id="rId4"/>
    <p:sldId id="282" r:id="rId5"/>
    <p:sldId id="284" r:id="rId6"/>
    <p:sldId id="283" r:id="rId7"/>
    <p:sldId id="280" r:id="rId8"/>
  </p:sldIdLst>
  <p:sldSz cx="12192000" cy="6858000"/>
  <p:notesSz cx="6794500" cy="9906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DE6E88-6F95-4158-B2E2-DA0E72B9C8B1}">
          <p14:sldIdLst>
            <p14:sldId id="256"/>
            <p14:sldId id="268"/>
          </p14:sldIdLst>
        </p14:section>
        <p14:section name="Untitled Section" id="{E0F6866F-9711-4FF2-B9E7-E76A9CB16942}">
          <p14:sldIdLst>
            <p14:sldId id="285"/>
            <p14:sldId id="282"/>
            <p14:sldId id="284"/>
            <p14:sldId id="283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ānis Vēbers" initials="JV" lastIdx="1" clrIdx="0"/>
  <p:cmAuthor id="2" name="Kristīne Lazdiņa" initials="KL" lastIdx="1" clrIdx="1">
    <p:extLst>
      <p:ext uri="{19B8F6BF-5375-455C-9EA6-DF929625EA0E}">
        <p15:presenceInfo xmlns:p15="http://schemas.microsoft.com/office/powerpoint/2012/main" userId="S-1-5-21-453248257-1624482302-832681808-18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169"/>
    <a:srgbClr val="A20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7DC3A-73A7-4A4D-A302-D31E45C4841B}" type="datetimeFigureOut">
              <a:rPr lang="lv-LV" smtClean="0"/>
              <a:t>20.02.2025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2EEA4-C407-48DF-86EB-A7232799304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09911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9AB8F-BAAC-4F82-AEB1-40C6865B8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1D4474-AD73-4B82-99EC-16EF01392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275E0-B798-44FB-85DB-6CBDE234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F87D-B623-4C14-B2EE-3E0F5E5285D8}" type="datetimeFigureOut">
              <a:rPr lang="lv-LV" smtClean="0"/>
              <a:t>20.02.2025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96216-3EF1-4896-B95A-4B7FB5540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6C9AC-7811-413D-9A17-D9CB696A7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74CC-5368-4B37-BE2A-C3F633A51BD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00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18840-66F3-4902-9D67-BCF29302E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1A346-09E1-4CA6-B0F2-DDF8BB3E6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A19DB-6B97-4992-ABFA-2CDB5DC08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F87D-B623-4C14-B2EE-3E0F5E5285D8}" type="datetimeFigureOut">
              <a:rPr lang="lv-LV" smtClean="0"/>
              <a:t>20.02.2025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1CC6C-A2F4-4B6D-BD3D-D9F9CCD9A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E02BD-3575-47FE-BF72-A08EBE9B6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74CC-5368-4B37-BE2A-C3F633A51BD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5715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6AF193-6EA3-42EA-ABE0-D2E8FF4D80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CAC87-AA25-4975-94FD-34D70097C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301E6-0FE9-4D73-891D-784A7E657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F87D-B623-4C14-B2EE-3E0F5E5285D8}" type="datetimeFigureOut">
              <a:rPr lang="lv-LV" smtClean="0"/>
              <a:t>20.02.2025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DA3E5-B497-4EA2-84CE-242DA6B93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466DF-3EDE-41DD-A9B0-F9F91416A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74CC-5368-4B37-BE2A-C3F633A51BD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894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82AE0-8034-4454-A439-70389245D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9B949-B811-43C7-8795-EC0598E64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EA2A6-4780-4C66-AF55-1942DE83A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F87D-B623-4C14-B2EE-3E0F5E5285D8}" type="datetimeFigureOut">
              <a:rPr lang="lv-LV" smtClean="0"/>
              <a:t>20.02.2025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B2C9E-738C-4ADF-AE69-F1285BF47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43880-B396-4E2D-8BD8-A29A1CA79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74CC-5368-4B37-BE2A-C3F633A51BD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7759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E412D-5E64-4A4A-A362-58AB5C71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A65FD-BD9E-4252-AE0E-A27AF25D9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3430D-9A44-4AEE-955A-D9650FAFC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F87D-B623-4C14-B2EE-3E0F5E5285D8}" type="datetimeFigureOut">
              <a:rPr lang="lv-LV" smtClean="0"/>
              <a:t>20.02.2025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3D01C-7516-4AE0-BDA6-DAACE4D6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F0BD4-545D-4B8B-89CC-71201E84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74CC-5368-4B37-BE2A-C3F633A51BD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7231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BA867-3F5D-41D3-8D65-826ECE46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62F16-0985-432A-BA4B-EAE52CD3E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F7AB80-0931-4B76-8702-E07D1C64D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7BE33-087A-45BD-A497-38E36FC9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F87D-B623-4C14-B2EE-3E0F5E5285D8}" type="datetimeFigureOut">
              <a:rPr lang="lv-LV" smtClean="0"/>
              <a:t>20.02.2025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8F68B-8AEE-4074-BA84-076A28D63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396E9-8B9A-4688-9C7C-0443BEDC1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74CC-5368-4B37-BE2A-C3F633A51BD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2367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0A2B5-A053-4A1F-ABD9-1EA2929DE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C20E8-F3A9-48C6-954C-C00725204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CD1E2B-7975-4A0D-BD74-A3FDF9C11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32CEAC-76EC-442B-803F-07B6A76BF3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53F778-5504-49DC-9A45-449DC068C9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A3E177-E0EA-4859-8519-B5AE32FA2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F87D-B623-4C14-B2EE-3E0F5E5285D8}" type="datetimeFigureOut">
              <a:rPr lang="lv-LV" smtClean="0"/>
              <a:t>20.02.2025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C315B1-D619-49D6-9232-6D8F4AA7F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30B7E3-2377-4665-B724-C45AD104E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74CC-5368-4B37-BE2A-C3F633A51BD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3493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E1FC6-F8FC-43A1-8B9F-7A33E872B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D048AF-F16B-455A-A73F-286395C83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F87D-B623-4C14-B2EE-3E0F5E5285D8}" type="datetimeFigureOut">
              <a:rPr lang="lv-LV" smtClean="0"/>
              <a:t>20.02.2025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FBCAB0-37A8-4C81-99D6-828A232D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7FBFD-918A-47B1-8C7B-A33990617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74CC-5368-4B37-BE2A-C3F633A51BD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6253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C1CC06-AB3D-47E7-BA2C-314370E33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F87D-B623-4C14-B2EE-3E0F5E5285D8}" type="datetimeFigureOut">
              <a:rPr lang="lv-LV" smtClean="0"/>
              <a:t>20.02.2025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BA9FCD-63AA-443C-8E8A-03B76476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801CD-9C37-4953-BB0A-2B9A18F19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74CC-5368-4B37-BE2A-C3F633A51BD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38354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A5561-BD1E-4517-8D70-8DE5030CA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C7235-F8D2-4119-B3A3-65371558C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BFC712-1A50-4B1A-8FFD-D82FDA70F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F7A7C-87D4-4B34-9F4C-32428429B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F87D-B623-4C14-B2EE-3E0F5E5285D8}" type="datetimeFigureOut">
              <a:rPr lang="lv-LV" smtClean="0"/>
              <a:t>20.02.2025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789D6-E8EA-473F-B1BE-548C8B6D1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A93D2B-96A8-43DB-BBE1-5DB0C0B09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74CC-5368-4B37-BE2A-C3F633A51BD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1655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351DF-6B9B-4EDF-8D33-48AF91BDD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FCC9F9-0CD2-41CB-9278-4B5ECF26D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6FFBA-B931-4B5A-8F7C-DE9CFBCC5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6FD7EB-174E-4ACD-AF7B-D61EFECDB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F87D-B623-4C14-B2EE-3E0F5E5285D8}" type="datetimeFigureOut">
              <a:rPr lang="lv-LV" smtClean="0"/>
              <a:t>20.02.2025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4CD1F-0128-41D0-8C8A-35224647E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D221E-39D3-4C58-8801-18FFAD39F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74CC-5368-4B37-BE2A-C3F633A51BD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2106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2917FC-0BA4-4EA9-84CB-1EA7C3559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18AEE-E5DF-42D8-94F3-25F31BA47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1BE27-3EEA-47E7-881D-89B8CB753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BF87D-B623-4C14-B2EE-3E0F5E5285D8}" type="datetimeFigureOut">
              <a:rPr lang="lv-LV" smtClean="0"/>
              <a:t>20.02.2025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A9F9B-8FB2-4333-B632-7972F8E134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BFA0D-91AF-4A41-8559-28902DAD5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974CC-5368-4B37-BE2A-C3F633A51BD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1406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2.JP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ilsetsaimnieciba.lv/sabiedribas-lidzdaliba/jelgavas-pasvaldibas-lidzfinanseta-pagalmu-labiekartosanas-programma-2023-gad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M:\Dome\Sabiedrisko_attiecibu_parvalde\Simbolika\Logo 2016\Jelgava-siluets2016_zils_sarkans.png">
            <a:extLst>
              <a:ext uri="{FF2B5EF4-FFF2-40B4-BE49-F238E27FC236}">
                <a16:creationId xmlns:a16="http://schemas.microsoft.com/office/drawing/2014/main" id="{22E74956-64A4-4E57-B703-2F8E00DAE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84282"/>
            <a:ext cx="12192000" cy="267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192" y="353715"/>
            <a:ext cx="3153177" cy="1601814"/>
          </a:xfrm>
          <a:prstGeom prst="rect">
            <a:avLst/>
          </a:prstGeom>
        </p:spPr>
      </p:pic>
      <p:sp>
        <p:nvSpPr>
          <p:cNvPr id="6" name="AutoShape 5"/>
          <p:cNvSpPr>
            <a:spLocks/>
          </p:cNvSpPr>
          <p:nvPr/>
        </p:nvSpPr>
        <p:spPr bwMode="auto">
          <a:xfrm>
            <a:off x="2332139" y="2070233"/>
            <a:ext cx="6988029" cy="2228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softEdge rad="317500"/>
          </a:effectLst>
        </p:spPr>
        <p:txBody>
          <a:bodyPr lIns="24243" tIns="24243" rIns="24243" bIns="24243" anchor="ctr"/>
          <a:lstStyle>
            <a:defPPr>
              <a:defRPr lang="en-US"/>
            </a:defPPr>
            <a:lvl1pPr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34975" indent="-215900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71538" indent="-434975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08100" indent="-652463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744663" indent="-871538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endParaRPr lang="lv-LV" sz="3600" b="1" dirty="0">
              <a:solidFill>
                <a:srgbClr val="6F29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lv-LV" sz="3600" b="1" dirty="0">
                <a:solidFill>
                  <a:srgbClr val="6F29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Līdzfinansējuma saņemšana daudzdzīvokļu dzīvojamām mājām piesaistīto zemesgabalu labiekārtošanai 2025.gadā</a:t>
            </a:r>
            <a:endParaRPr lang="lv-LV" sz="3600" b="1" spc="-165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6F29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785023" y="4097784"/>
            <a:ext cx="2738438" cy="987139"/>
          </a:xfrm>
          <a:prstGeom prst="rect">
            <a:avLst/>
          </a:prstGeom>
        </p:spPr>
        <p:txBody>
          <a:bodyPr lIns="91423" tIns="45710" rIns="91423" bIns="45710">
            <a:noAutofit/>
          </a:bodyPr>
          <a:lstStyle>
            <a:defPPr>
              <a:defRPr lang="en-US"/>
            </a:defPPr>
            <a:lvl1pPr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34975" indent="-215900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71538" indent="-434975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08100" indent="-652463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744663" indent="-871538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 algn="ctr" defTabSz="914225" fontAlgn="auto">
              <a:spcBef>
                <a:spcPts val="286"/>
              </a:spcBef>
              <a:spcAft>
                <a:spcPts val="286"/>
              </a:spcAft>
              <a:buSzPct val="75000"/>
              <a:defRPr/>
            </a:pPr>
            <a:endParaRPr lang="lv-LV" altLang="lv-LV" sz="1800" b="1" i="1" dirty="0">
              <a:solidFill>
                <a:srgbClr val="012169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59332B-E7AC-4A7D-AB29-9AC189AFE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8633" y="336189"/>
            <a:ext cx="2738438" cy="150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14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ttēls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60" y="6228511"/>
            <a:ext cx="953568" cy="467248"/>
          </a:xfrm>
          <a:prstGeom prst="rect">
            <a:avLst/>
          </a:prstGeom>
        </p:spPr>
      </p:pic>
      <p:sp>
        <p:nvSpPr>
          <p:cNvPr id="17" name="AutoShape 5"/>
          <p:cNvSpPr>
            <a:spLocks/>
          </p:cNvSpPr>
          <p:nvPr/>
        </p:nvSpPr>
        <p:spPr bwMode="auto">
          <a:xfrm>
            <a:off x="3452882" y="199755"/>
            <a:ext cx="5286235" cy="5938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softEdge rad="317500"/>
          </a:effectLst>
        </p:spPr>
        <p:txBody>
          <a:bodyPr lIns="24243" tIns="24243" rIns="24243" bIns="24243" anchor="ctr"/>
          <a:lstStyle>
            <a:defPPr>
              <a:defRPr lang="en-US"/>
            </a:defPPr>
            <a:lvl1pPr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34975" indent="-215900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71538" indent="-434975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08100" indent="-652463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744663" indent="-871538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 algn="ctr" defTabSz="872762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92496E-7905-4C79-A046-6358A8D18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318" y="6228511"/>
            <a:ext cx="1080891" cy="593896"/>
          </a:xfrm>
          <a:prstGeom prst="rect">
            <a:avLst/>
          </a:prstGeom>
        </p:spPr>
      </p:pic>
      <p:pic>
        <p:nvPicPr>
          <p:cNvPr id="11" name="Attēls 10">
            <a:extLst>
              <a:ext uri="{FF2B5EF4-FFF2-40B4-BE49-F238E27FC236}">
                <a16:creationId xmlns:a16="http://schemas.microsoft.com/office/drawing/2014/main" id="{65C0F8DC-9351-1200-C00E-8183C4295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" y="600075"/>
            <a:ext cx="103251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2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6851FD0-1F7E-1FB2-C619-31EB8357A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3061" y="1157590"/>
            <a:ext cx="6316910" cy="979951"/>
          </a:xfrm>
        </p:spPr>
        <p:txBody>
          <a:bodyPr>
            <a:normAutofit fontScale="90000"/>
          </a:bodyPr>
          <a:lstStyle/>
          <a:p>
            <a:pPr algn="ctr" defTabSz="914225"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lv-LV" sz="27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27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6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Pieteikšanās kārtība</a:t>
            </a:r>
            <a:br>
              <a:rPr lang="lv-LV" sz="27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27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7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2022.gada 24.februāra saistošie noteikumi Nr.22-5 </a:t>
            </a:r>
            <a:br>
              <a:rPr lang="lv-LV" sz="27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7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“Par Jelgavas valstspilsētas pašvaldības līdzfinansējumu daudzdzīvokļu dzīvojamām mājām piesaistīto </a:t>
            </a:r>
            <a:br>
              <a:rPr lang="lv-LV" sz="27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7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zemesgabalu labiekārtošanai” </a:t>
            </a:r>
            <a:br>
              <a:rPr lang="lv-LV" sz="27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2700" dirty="0"/>
          </a:p>
        </p:txBody>
      </p:sp>
      <p:pic>
        <p:nvPicPr>
          <p:cNvPr id="17" name="Satura vietturis 16">
            <a:extLst>
              <a:ext uri="{FF2B5EF4-FFF2-40B4-BE49-F238E27FC236}">
                <a16:creationId xmlns:a16="http://schemas.microsoft.com/office/drawing/2014/main" id="{E8502E55-97BF-F5F2-2998-1479B1063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507" y="1534794"/>
            <a:ext cx="2725253" cy="1068754"/>
          </a:xfrm>
        </p:spPr>
      </p:pic>
      <p:pic>
        <p:nvPicPr>
          <p:cNvPr id="19" name="Attēls 18">
            <a:extLst>
              <a:ext uri="{FF2B5EF4-FFF2-40B4-BE49-F238E27FC236}">
                <a16:creationId xmlns:a16="http://schemas.microsoft.com/office/drawing/2014/main" id="{98F58392-8491-61B8-B46C-D15082D80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671" y="2534513"/>
            <a:ext cx="3032391" cy="979950"/>
          </a:xfrm>
          <a:prstGeom prst="rect">
            <a:avLst/>
          </a:prstGeom>
        </p:spPr>
      </p:pic>
      <p:pic>
        <p:nvPicPr>
          <p:cNvPr id="21" name="Attēls 20">
            <a:extLst>
              <a:ext uri="{FF2B5EF4-FFF2-40B4-BE49-F238E27FC236}">
                <a16:creationId xmlns:a16="http://schemas.microsoft.com/office/drawing/2014/main" id="{7C3F7646-184C-7E28-3184-F321E0859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185" y="3486670"/>
            <a:ext cx="3194006" cy="914740"/>
          </a:xfrm>
          <a:prstGeom prst="rect">
            <a:avLst/>
          </a:prstGeom>
        </p:spPr>
      </p:pic>
      <p:pic>
        <p:nvPicPr>
          <p:cNvPr id="25" name="Attēls 24">
            <a:extLst>
              <a:ext uri="{FF2B5EF4-FFF2-40B4-BE49-F238E27FC236}">
                <a16:creationId xmlns:a16="http://schemas.microsoft.com/office/drawing/2014/main" id="{F45E13EF-0917-3AC9-CF38-DD417A6F5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1074" y="4395133"/>
            <a:ext cx="2872573" cy="992115"/>
          </a:xfrm>
          <a:prstGeom prst="rect">
            <a:avLst/>
          </a:prstGeom>
        </p:spPr>
      </p:pic>
      <p:pic>
        <p:nvPicPr>
          <p:cNvPr id="27" name="Attēls 26">
            <a:extLst>
              <a:ext uri="{FF2B5EF4-FFF2-40B4-BE49-F238E27FC236}">
                <a16:creationId xmlns:a16="http://schemas.microsoft.com/office/drawing/2014/main" id="{267461F4-0451-B503-57AB-C33BBD3C07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323" y="5345323"/>
            <a:ext cx="2699059" cy="1017863"/>
          </a:xfrm>
          <a:prstGeom prst="rect">
            <a:avLst/>
          </a:prstGeom>
        </p:spPr>
      </p:pic>
      <p:pic>
        <p:nvPicPr>
          <p:cNvPr id="29" name="Attēls 28">
            <a:extLst>
              <a:ext uri="{FF2B5EF4-FFF2-40B4-BE49-F238E27FC236}">
                <a16:creationId xmlns:a16="http://schemas.microsoft.com/office/drawing/2014/main" id="{CDDB6EEC-137B-FF27-295E-F691650910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6676" y="5387248"/>
            <a:ext cx="2909187" cy="975938"/>
          </a:xfrm>
          <a:prstGeom prst="rect">
            <a:avLst/>
          </a:prstGeom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77EE8C61-6117-BA16-EDC0-DEF1A8DB99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12584" y="6264104"/>
            <a:ext cx="1080891" cy="593896"/>
          </a:xfrm>
          <a:prstGeom prst="rect">
            <a:avLst/>
          </a:prstGeom>
        </p:spPr>
      </p:pic>
      <p:pic>
        <p:nvPicPr>
          <p:cNvPr id="51" name="Attēls 50">
            <a:extLst>
              <a:ext uri="{FF2B5EF4-FFF2-40B4-BE49-F238E27FC236}">
                <a16:creationId xmlns:a16="http://schemas.microsoft.com/office/drawing/2014/main" id="{43D692F0-0A9D-6C7F-1F9C-2417E65DEF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6" y="6259251"/>
            <a:ext cx="953568" cy="467248"/>
          </a:xfrm>
          <a:prstGeom prst="rect">
            <a:avLst/>
          </a:prstGeom>
        </p:spPr>
      </p:pic>
      <p:pic>
        <p:nvPicPr>
          <p:cNvPr id="55" name="Attēls 54">
            <a:extLst>
              <a:ext uri="{FF2B5EF4-FFF2-40B4-BE49-F238E27FC236}">
                <a16:creationId xmlns:a16="http://schemas.microsoft.com/office/drawing/2014/main" id="{4506B390-1847-2001-5A43-664EC7BDC0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6" y="4039795"/>
            <a:ext cx="30384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51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ttēls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0" y="6300945"/>
            <a:ext cx="953568" cy="467248"/>
          </a:xfrm>
          <a:prstGeom prst="rect">
            <a:avLst/>
          </a:prstGeom>
        </p:spPr>
      </p:pic>
      <p:sp>
        <p:nvSpPr>
          <p:cNvPr id="17" name="AutoShape 5"/>
          <p:cNvSpPr>
            <a:spLocks/>
          </p:cNvSpPr>
          <p:nvPr/>
        </p:nvSpPr>
        <p:spPr bwMode="auto">
          <a:xfrm>
            <a:off x="822121" y="371165"/>
            <a:ext cx="10402349" cy="5938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softEdge rad="317500"/>
          </a:effectLst>
        </p:spPr>
        <p:txBody>
          <a:bodyPr lIns="24243" tIns="24243" rIns="24243" bIns="24243" anchor="ctr"/>
          <a:lstStyle>
            <a:defPPr>
              <a:defRPr lang="en-US"/>
            </a:defPPr>
            <a:lvl1pPr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34975" indent="-215900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71538" indent="-434975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08100" indent="-652463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744663" indent="-871538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 algn="ctr" defTabSz="8727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Līdzfinansējuma apmērs </a:t>
            </a:r>
            <a:r>
              <a:rPr lang="lv-LV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 </a:t>
            </a:r>
            <a:r>
              <a:rPr lang="lv-LV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endParaRPr lang="es-ES" sz="3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196586" y="1191831"/>
            <a:ext cx="9798828" cy="4831464"/>
          </a:xfrm>
          <a:prstGeom prst="rect">
            <a:avLst/>
          </a:prstGeom>
        </p:spPr>
        <p:txBody>
          <a:bodyPr lIns="91423" tIns="45710" rIns="91423" bIns="45710">
            <a:noAutofit/>
          </a:bodyPr>
          <a:lstStyle>
            <a:defPPr>
              <a:defRPr lang="en-US"/>
            </a:defPPr>
            <a:lvl1pPr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34975" indent="-215900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71538" indent="-434975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08100" indent="-652463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744663" indent="-871538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 algn="ctr" defTabSz="914225" fontAlgn="auto">
              <a:spcBef>
                <a:spcPts val="286"/>
              </a:spcBef>
              <a:spcAft>
                <a:spcPts val="286"/>
              </a:spcAft>
              <a:buSzPct val="75000"/>
              <a:defRPr/>
            </a:pPr>
            <a:endParaRPr lang="lv-LV" altLang="lv-LV" sz="2400" b="1" dirty="0">
              <a:solidFill>
                <a:srgbClr val="012169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92496E-7905-4C79-A046-6358A8D18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785" y="6138268"/>
            <a:ext cx="1080891" cy="59389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2B576D3-FC2D-45BC-B616-2E0723C8E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9228" y="1356777"/>
            <a:ext cx="3513367" cy="452431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endParaRPr lang="lv-LV" altLang="lv-LV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lv-LV" alt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vairāk kā 50% no pieteikumā norādītajām labiekārtošanas darbu izmaksām ar  nosacījumiem: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lv-LV" alt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lv-LV" alt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darbiem, kuriem nepieciešama būvatļauja vai apliecinājuma karte – nepārsniedz </a:t>
            </a:r>
            <a:r>
              <a:rPr lang="lv-LV" altLang="lv-LV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20 000,00 </a:t>
            </a:r>
            <a:r>
              <a:rPr lang="lv-LV" altLang="lv-LV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alt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vienai daudzdzīvokļu dzīvojamās mājas dzīvokļu īpašnieku kopībai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lv-LV" alt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lv-LV" alt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darbiem, kuriem nepieciešams paskaidrojuma raksts – nepārsniedz </a:t>
            </a:r>
            <a:r>
              <a:rPr lang="lv-LV" altLang="lv-LV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5 000,00 </a:t>
            </a:r>
            <a:r>
              <a:rPr lang="lv-LV" altLang="lv-LV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altLang="lv-LV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alt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vienai daudzdzīvokļu dzīvojamās mājas dzīvokļu īpašnieku kopībai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63A01C-9FE7-43CF-8413-87051FE1E6B0}"/>
              </a:ext>
            </a:extLst>
          </p:cNvPr>
          <p:cNvSpPr txBox="1">
            <a:spLocks/>
          </p:cNvSpPr>
          <p:nvPr/>
        </p:nvSpPr>
        <p:spPr>
          <a:xfrm>
            <a:off x="4050624" y="1366838"/>
            <a:ext cx="3513367" cy="45142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lv-LV" altLang="lv-LV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lv-LV" alt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vairāk kā 80% no brauktuves (seguma konstrukcija, apmales) 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lv-LV" alt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un ar to saistīto inženiertīklu izbūves, pārbūves vai atjaunošanas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lv-LV" alt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izmaksām, ja brauktuvi izmanto piekļuvei vienā no šādiem 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lv-LV" alt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gadījumiem: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lv-LV" alt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lv-LV" alt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citai daudzdzīvokļu dzīvojamai mājai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lv-LV" alt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lv-LV" alt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vairāku daudzdzīvokļu dzīvojamo māju kopīgai atkritumu konteineru novietnei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ED5A9F-63F1-444D-84CD-976977D62D9D}"/>
              </a:ext>
            </a:extLst>
          </p:cNvPr>
          <p:cNvSpPr txBox="1"/>
          <p:nvPr/>
        </p:nvSpPr>
        <p:spPr>
          <a:xfrm>
            <a:off x="7742020" y="1356777"/>
            <a:ext cx="3513366" cy="2031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lv-LV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 vairāk kā 80 % no </a:t>
            </a:r>
            <a:r>
              <a:rPr lang="lv-LV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slēgta tipa atkritumu konteineru novietnes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izbūves, pārbūves vai atjaunošanas izmaksām, nepārsniedzot </a:t>
            </a:r>
            <a:r>
              <a:rPr lang="lv-LV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20 000,00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eiro</a:t>
            </a:r>
            <a:endParaRPr lang="lv-LV" sz="18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lv-LV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DE1798-0B2C-4303-9E67-3B288ED45670}"/>
              </a:ext>
            </a:extLst>
          </p:cNvPr>
          <p:cNvSpPr/>
          <p:nvPr/>
        </p:nvSpPr>
        <p:spPr>
          <a:xfrm>
            <a:off x="8959443" y="3203928"/>
            <a:ext cx="2873330" cy="140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lv-LV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Noteikumos s</a:t>
            </a:r>
            <a:r>
              <a:rPr lang="lv-LV" sz="14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kaidrots termins “slēgta tipa atkritumu konteineru novietne”, kas ir laukums ar segumu, uz kura novietota aizslēdzama būve ar nojumi atkritumu konteineru ievietošanai.</a:t>
            </a:r>
          </a:p>
        </p:txBody>
      </p:sp>
    </p:spTree>
    <p:extLst>
      <p:ext uri="{BB962C8B-B14F-4D97-AF65-F5344CB8AC3E}">
        <p14:creationId xmlns:p14="http://schemas.microsoft.com/office/powerpoint/2010/main" val="3022612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ttēls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862" y="6300945"/>
            <a:ext cx="953568" cy="467248"/>
          </a:xfrm>
          <a:prstGeom prst="rect">
            <a:avLst/>
          </a:prstGeom>
        </p:spPr>
      </p:pic>
      <p:sp>
        <p:nvSpPr>
          <p:cNvPr id="17" name="AutoShape 5"/>
          <p:cNvSpPr>
            <a:spLocks/>
          </p:cNvSpPr>
          <p:nvPr/>
        </p:nvSpPr>
        <p:spPr bwMode="auto">
          <a:xfrm>
            <a:off x="2333538" y="167146"/>
            <a:ext cx="7524924" cy="40554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softEdge rad="317500"/>
          </a:effectLst>
        </p:spPr>
        <p:txBody>
          <a:bodyPr lIns="24243" tIns="24243" rIns="24243" bIns="24243" anchor="ctr"/>
          <a:lstStyle>
            <a:defPPr>
              <a:defRPr lang="en-US"/>
            </a:defPPr>
            <a:lvl1pPr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34975" indent="-215900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71538" indent="-434975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08100" indent="-652463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744663" indent="-871538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 algn="ctr" defTabSz="8727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Iesniedzamie dokumenti</a:t>
            </a:r>
            <a:endParaRPr lang="es-E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92496E-7905-4C79-A046-6358A8D18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572" y="6174297"/>
            <a:ext cx="1080891" cy="5938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A86C53-7A6E-40BF-9371-EB371B954FB0}"/>
              </a:ext>
            </a:extLst>
          </p:cNvPr>
          <p:cNvSpPr/>
          <p:nvPr/>
        </p:nvSpPr>
        <p:spPr>
          <a:xfrm>
            <a:off x="466766" y="817644"/>
            <a:ext cx="7678944" cy="5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Iesniegums (veidlapa pieejama </a:t>
            </a:r>
            <a:r>
              <a:rPr lang="lv-LV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www.pilsetsaimnieciba.lv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7103A1-E366-4289-8393-D993CC997DE7}"/>
              </a:ext>
            </a:extLst>
          </p:cNvPr>
          <p:cNvSpPr/>
          <p:nvPr/>
        </p:nvSpPr>
        <p:spPr>
          <a:xfrm>
            <a:off x="870686" y="1641319"/>
            <a:ext cx="3719340" cy="5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lv-LV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Mājas pārvaldīšanas līguma kopija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1A9199-5823-4856-9117-F8B4814C4F88}"/>
              </a:ext>
            </a:extLst>
          </p:cNvPr>
          <p:cNvSpPr/>
          <p:nvPr/>
        </p:nvSpPr>
        <p:spPr>
          <a:xfrm>
            <a:off x="6914351" y="941146"/>
            <a:ext cx="4256501" cy="9366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Iesniegumā obligāti jānorāda būvprojekta </a:t>
            </a:r>
            <a:r>
              <a:rPr lang="lv-LV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 paskaidrojuma raksta vai apliecinājuma kartes nosaukums un būvniecības lietas numurs atbilstoši BIS ierakstam</a:t>
            </a:r>
            <a:r>
              <a:rPr lang="lv-LV" sz="1600" b="0" i="0" dirty="0">
                <a:solidFill>
                  <a:srgbClr val="343A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4BD85F-FF6D-43AC-8623-8607BEA9B286}"/>
              </a:ext>
            </a:extLst>
          </p:cNvPr>
          <p:cNvSpPr/>
          <p:nvPr/>
        </p:nvSpPr>
        <p:spPr>
          <a:xfrm>
            <a:off x="1267592" y="2440536"/>
            <a:ext cx="4545979" cy="792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lv-LV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lv-LV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zīvokļu īpašnieku kopības lēmuma</a:t>
            </a:r>
          </a:p>
          <a:p>
            <a:pPr>
              <a:defRPr/>
            </a:pPr>
            <a:r>
              <a:rPr lang="lv-LV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(protokola) kopija, kurā: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A059D9-1750-4A06-9D73-31268A1C325A}"/>
              </a:ext>
            </a:extLst>
          </p:cNvPr>
          <p:cNvSpPr/>
          <p:nvPr/>
        </p:nvSpPr>
        <p:spPr>
          <a:xfrm>
            <a:off x="5320983" y="2574982"/>
            <a:ext cx="6557827" cy="24052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pieņemts lēmums par piesaistītā zemesgabala labiekārtošanu;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norādīti labiekārtošanas darbi atbilstoši noteikumu 6. punkta nosacījumiem un to kopējās izmaksas atbilstoši iesniegumam pievienotajai plānoto izmaksu tāmei, kā arī norādīts pašvaldības līdzfinansējuma apmērs procentos;</a:t>
            </a:r>
            <a:endParaRPr lang="lv-LV" sz="1400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norādīta pilnvarotā persona, kura iesniedzēja vārdā ir tiesīga iesniegt pieteikumu un slēgt trīspusēju līgumu;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dots pilnvarojums daudzdzīvokļu dzīvojamās mājas pārvaldniekam (turpmāk – pārvaldnieks) slēgt trīspusēju līgumu un veikt visas nepieciešamās darbības</a:t>
            </a:r>
            <a:r>
              <a:rPr lang="lv-LV" sz="14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izteikta piekrišana par piesaistīto zemesgabalu kopīgu labiekārtošanu, kā arī par labiekārtojuma kopīgu uzturēšanu un saglabāšanu, ja iesniedzējs ir divas vai vairāku daudzdzīvokļu dzīvojamo māju dzīvokļu īpašnieku kopības</a:t>
            </a: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11651F-44FD-4806-8A0B-9D9E39F87E18}"/>
              </a:ext>
            </a:extLst>
          </p:cNvPr>
          <p:cNvSpPr/>
          <p:nvPr/>
        </p:nvSpPr>
        <p:spPr>
          <a:xfrm>
            <a:off x="901440" y="3625042"/>
            <a:ext cx="3688585" cy="1217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lv-LV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lv-LV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emesgabala īpašnieka rakstiska piekrišana, ja piesaistītais zemesgabals nav iesniedzēja īpašumā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7F8AFB-94AF-4574-BC62-AB9A7D80F0D1}"/>
              </a:ext>
            </a:extLst>
          </p:cNvPr>
          <p:cNvSpPr/>
          <p:nvPr/>
        </p:nvSpPr>
        <p:spPr>
          <a:xfrm>
            <a:off x="1267592" y="5216681"/>
            <a:ext cx="7389848" cy="593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lv-LV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v-LV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lānoto izmaksu tāme </a:t>
            </a:r>
            <a:r>
              <a:rPr lang="lv-LV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(veidlapa pieejama </a:t>
            </a:r>
            <a:r>
              <a:rPr lang="lv-LV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www.pilsetsaimnieciba.lv</a:t>
            </a:r>
            <a:r>
              <a:rPr lang="lv-LV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90E74899-3999-402F-952F-9534BB768737}"/>
              </a:ext>
            </a:extLst>
          </p:cNvPr>
          <p:cNvSpPr/>
          <p:nvPr/>
        </p:nvSpPr>
        <p:spPr>
          <a:xfrm>
            <a:off x="151002" y="941146"/>
            <a:ext cx="394282" cy="2584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35239B3-1F07-4CE2-B619-FEB8307DDC1F}"/>
              </a:ext>
            </a:extLst>
          </p:cNvPr>
          <p:cNvSpPr/>
          <p:nvPr/>
        </p:nvSpPr>
        <p:spPr>
          <a:xfrm>
            <a:off x="545284" y="1790876"/>
            <a:ext cx="394282" cy="2584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99674DFA-B135-4A14-AD77-F16C2FFC4696}"/>
              </a:ext>
            </a:extLst>
          </p:cNvPr>
          <p:cNvSpPr/>
          <p:nvPr/>
        </p:nvSpPr>
        <p:spPr>
          <a:xfrm>
            <a:off x="939566" y="2707507"/>
            <a:ext cx="394282" cy="2584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B973364E-7BF9-4A5C-B97C-E5E50B306840}"/>
              </a:ext>
            </a:extLst>
          </p:cNvPr>
          <p:cNvSpPr/>
          <p:nvPr/>
        </p:nvSpPr>
        <p:spPr>
          <a:xfrm>
            <a:off x="588082" y="4104727"/>
            <a:ext cx="394282" cy="2584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09BC80D-AA0A-44A1-9954-30CF84396FDE}"/>
              </a:ext>
            </a:extLst>
          </p:cNvPr>
          <p:cNvSpPr/>
          <p:nvPr/>
        </p:nvSpPr>
        <p:spPr>
          <a:xfrm>
            <a:off x="956343" y="5372707"/>
            <a:ext cx="394282" cy="2584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03674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ttēls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862" y="6300945"/>
            <a:ext cx="953568" cy="467248"/>
          </a:xfrm>
          <a:prstGeom prst="rect">
            <a:avLst/>
          </a:prstGeom>
        </p:spPr>
      </p:pic>
      <p:sp>
        <p:nvSpPr>
          <p:cNvPr id="17" name="AutoShape 5"/>
          <p:cNvSpPr>
            <a:spLocks/>
          </p:cNvSpPr>
          <p:nvPr/>
        </p:nvSpPr>
        <p:spPr bwMode="auto">
          <a:xfrm>
            <a:off x="1790700" y="371165"/>
            <a:ext cx="8972549" cy="5938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softEdge rad="317500"/>
          </a:effectLst>
        </p:spPr>
        <p:txBody>
          <a:bodyPr lIns="24243" tIns="24243" rIns="24243" bIns="24243" anchor="ctr"/>
          <a:lstStyle>
            <a:defPPr>
              <a:defRPr lang="en-US"/>
            </a:defPPr>
            <a:lvl1pPr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34975" indent="-215900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71538" indent="-434975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08100" indent="-652463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744663" indent="-871538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 algn="ctr" defTabSz="8727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Pieteikumu iesniegšana:</a:t>
            </a:r>
            <a:endParaRPr lang="es-E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92496E-7905-4C79-A046-6358A8D18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572" y="6174297"/>
            <a:ext cx="1080891" cy="5938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305838-9E86-4E56-848C-D2696E263A87}"/>
              </a:ext>
            </a:extLst>
          </p:cNvPr>
          <p:cNvSpPr/>
          <p:nvPr/>
        </p:nvSpPr>
        <p:spPr>
          <a:xfrm>
            <a:off x="803277" y="1229404"/>
            <a:ext cx="4792180" cy="1220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lv-LV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 iesniegt jebkurā laikā, bet ne vēlāk kā līdz kārtējā gada 1.oktobrim.</a:t>
            </a:r>
          </a:p>
          <a:p>
            <a:pPr>
              <a:defRPr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E6A036-49E4-438D-9E71-03F215B9C975}"/>
              </a:ext>
            </a:extLst>
          </p:cNvPr>
          <p:cNvSpPr/>
          <p:nvPr/>
        </p:nvSpPr>
        <p:spPr>
          <a:xfrm>
            <a:off x="6276973" y="1229404"/>
            <a:ext cx="5022997" cy="3225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lv-LV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Iesniedz:</a:t>
            </a:r>
            <a:r>
              <a:rPr lang="lv-LV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Vienas daudzdzīvokļu dzīvojamās mājas dzīvokļu īpašnieku kopība.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Vairāku īpašnieku kopības, kuras noslēgušas vienošanās par kopīga pieteikuma iesniegšanu un piesaistītie zemesgabali savstarpēji robežojas</a:t>
            </a:r>
          </a:p>
          <a:p>
            <a:pPr marL="0" indent="0" algn="ctr">
              <a:buClr>
                <a:srgbClr val="063670"/>
              </a:buClr>
              <a:buNone/>
              <a:defRPr/>
            </a:pPr>
            <a:r>
              <a:rPr lang="lv-LV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Pieteikumu īpašnieku kopības vārdā paraksta un iesniedz pilnvarotā persona.</a:t>
            </a:r>
          </a:p>
          <a:p>
            <a:pPr marL="0" indent="0" algn="ctr">
              <a:buClr>
                <a:srgbClr val="063670"/>
              </a:buClr>
              <a:buNone/>
              <a:defRPr/>
            </a:pPr>
            <a:r>
              <a:rPr lang="lv-LV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Pilnvarotā persona paraksta arī trīspusējo līgumu par līdzfinansējuma piešķiršanu</a:t>
            </a:r>
            <a:r>
              <a:rPr lang="lv-LV" sz="1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lv-LV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746112-4459-42FC-99C0-6996C07A66C0}"/>
              </a:ext>
            </a:extLst>
          </p:cNvPr>
          <p:cNvSpPr/>
          <p:nvPr/>
        </p:nvSpPr>
        <p:spPr>
          <a:xfrm>
            <a:off x="332911" y="2665393"/>
            <a:ext cx="5732911" cy="35089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v-LV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estādē "Pilsētsaimniecība"</a:t>
            </a:r>
          </a:p>
          <a:p>
            <a:pPr algn="ctr"/>
            <a:r>
              <a:rPr lang="lv-LV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(Pulkveža Oskara Kalpaka iela 16A, Jelgava, LV-3001) personīgi</a:t>
            </a:r>
          </a:p>
          <a:p>
            <a:pPr algn="ctr"/>
            <a:r>
              <a:rPr lang="lv-LV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lv-LV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</a:p>
          <a:p>
            <a:pPr algn="ctr"/>
            <a:r>
              <a:rPr lang="lv-LV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elektroniski uz e-pastu </a:t>
            </a:r>
            <a:r>
              <a:rPr lang="lv-LV" b="0" i="1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pilsetsaimnieciba@jelgava.lv </a:t>
            </a:r>
            <a:r>
              <a:rPr lang="lv-LV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normatīvajos aktos par elektronisko dokumentu noformēšanu noteiktajā kārtībā. </a:t>
            </a:r>
          </a:p>
          <a:p>
            <a:pPr algn="ctr"/>
            <a:endParaRPr lang="lv-LV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v-LV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 pieteikumu iesniedz personīgi, par tā iesniegšanas laiku uzskatāms iestādē "Pilsētsaimniecība" reģistrētais datums un laiks.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44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>
            <a:extLst>
              <a:ext uri="{FF2B5EF4-FFF2-40B4-BE49-F238E27FC236}">
                <a16:creationId xmlns:a16="http://schemas.microsoft.com/office/drawing/2014/main" id="{6148D8A4-966E-4EBC-8CB3-5298966B9D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17469" y="693454"/>
            <a:ext cx="4088851" cy="1722428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9433" y="5707718"/>
            <a:ext cx="876112" cy="876112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11805" y="5721131"/>
            <a:ext cx="862700" cy="862700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974742" y="5687082"/>
            <a:ext cx="896748" cy="896748"/>
          </a:xfrm>
          <a:prstGeom prst="rect">
            <a:avLst/>
          </a:prstGeom>
        </p:spPr>
      </p:pic>
      <p:pic>
        <p:nvPicPr>
          <p:cNvPr id="18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342117" y="5721131"/>
            <a:ext cx="862700" cy="862700"/>
          </a:xfrm>
          <a:prstGeom prst="rect">
            <a:avLst/>
          </a:prstGeom>
        </p:spPr>
      </p:pic>
      <p:sp>
        <p:nvSpPr>
          <p:cNvPr id="19" name="TextBox 9"/>
          <p:cNvSpPr txBox="1"/>
          <p:nvPr/>
        </p:nvSpPr>
        <p:spPr>
          <a:xfrm>
            <a:off x="2877405" y="5052685"/>
            <a:ext cx="2304802" cy="395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lv-LV" sz="2000" i="1" dirty="0">
                <a:solidFill>
                  <a:srgbClr val="012169"/>
                </a:solidFill>
                <a:latin typeface="Times Neue Roman Italics"/>
              </a:rPr>
              <a:t>@</a:t>
            </a:r>
            <a:r>
              <a:rPr lang="en-US" sz="2000" i="1" dirty="0" err="1">
                <a:solidFill>
                  <a:srgbClr val="012169"/>
                </a:solidFill>
                <a:latin typeface="Times Neue Roman Italics"/>
              </a:rPr>
              <a:t>jelgavas_pilseta</a:t>
            </a:r>
            <a:endParaRPr lang="en-US" sz="2000" i="1" dirty="0">
              <a:solidFill>
                <a:srgbClr val="012169"/>
              </a:solidFill>
              <a:latin typeface="Times Neue Roman Italics"/>
            </a:endParaRPr>
          </a:p>
        </p:txBody>
      </p:sp>
      <p:sp>
        <p:nvSpPr>
          <p:cNvPr id="20" name="TextBox 10"/>
          <p:cNvSpPr txBox="1"/>
          <p:nvPr/>
        </p:nvSpPr>
        <p:spPr>
          <a:xfrm>
            <a:off x="339282" y="5052683"/>
            <a:ext cx="2196411" cy="395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493"/>
              </a:lnSpc>
              <a:spcBef>
                <a:spcPct val="0"/>
              </a:spcBef>
            </a:pPr>
            <a:r>
              <a:rPr lang="lv-LV" sz="2000" i="1" dirty="0">
                <a:solidFill>
                  <a:srgbClr val="012169"/>
                </a:solidFill>
                <a:latin typeface="Times Neue Roman Italics"/>
              </a:rPr>
              <a:t>@</a:t>
            </a:r>
            <a:r>
              <a:rPr lang="en-US" sz="2000" i="1" dirty="0" err="1">
                <a:solidFill>
                  <a:srgbClr val="012169"/>
                </a:solidFill>
                <a:latin typeface="Times Neue Roman Italics"/>
              </a:rPr>
              <a:t>Jelgavaspilseta</a:t>
            </a:r>
            <a:endParaRPr lang="en-US" sz="2000" i="1" dirty="0">
              <a:solidFill>
                <a:srgbClr val="012169"/>
              </a:solidFill>
              <a:latin typeface="Times Neue Roman Italics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5655269" y="5052685"/>
            <a:ext cx="1668982" cy="395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lv-LV" sz="2000" i="1" dirty="0">
                <a:solidFill>
                  <a:srgbClr val="012169"/>
                </a:solidFill>
                <a:latin typeface="Times Neue Roman Italics"/>
              </a:rPr>
              <a:t>@</a:t>
            </a:r>
            <a:r>
              <a:rPr lang="en-US" sz="2000" i="1" dirty="0" err="1">
                <a:solidFill>
                  <a:srgbClr val="012169"/>
                </a:solidFill>
                <a:latin typeface="Times Neue Roman Italics"/>
              </a:rPr>
              <a:t>JelgavaLV</a:t>
            </a:r>
            <a:endParaRPr lang="en-US" sz="2000" i="1" dirty="0">
              <a:solidFill>
                <a:srgbClr val="012169"/>
              </a:solidFill>
              <a:latin typeface="Times Neue Roman Italics"/>
            </a:endParaRPr>
          </a:p>
        </p:txBody>
      </p:sp>
      <p:sp>
        <p:nvSpPr>
          <p:cNvPr id="26" name="TextBox 12"/>
          <p:cNvSpPr txBox="1"/>
          <p:nvPr/>
        </p:nvSpPr>
        <p:spPr>
          <a:xfrm>
            <a:off x="7892155" y="5025784"/>
            <a:ext cx="1743389" cy="395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lv-LV" sz="2000" i="1" dirty="0">
                <a:solidFill>
                  <a:srgbClr val="012169"/>
                </a:solidFill>
                <a:latin typeface="Times Neue Roman Italics"/>
              </a:rPr>
              <a:t>@</a:t>
            </a:r>
            <a:r>
              <a:rPr lang="en-US" sz="2000" i="1" dirty="0" err="1">
                <a:solidFill>
                  <a:srgbClr val="012169"/>
                </a:solidFill>
                <a:latin typeface="Times Neue Roman Italics"/>
              </a:rPr>
              <a:t>JelgavaLV</a:t>
            </a:r>
            <a:endParaRPr lang="en-US" sz="2000" i="1" dirty="0">
              <a:solidFill>
                <a:srgbClr val="012169"/>
              </a:solidFill>
              <a:latin typeface="Times Neue Roman Italics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946" y="5707718"/>
            <a:ext cx="876112" cy="8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12"/>
          <p:cNvSpPr txBox="1"/>
          <p:nvPr/>
        </p:nvSpPr>
        <p:spPr>
          <a:xfrm>
            <a:off x="10123480" y="5025786"/>
            <a:ext cx="1743389" cy="395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lv-LV" sz="2000" i="1" dirty="0">
                <a:solidFill>
                  <a:srgbClr val="012169"/>
                </a:solidFill>
                <a:latin typeface="Times Neue Roman Italics"/>
              </a:rPr>
              <a:t>@</a:t>
            </a:r>
            <a:r>
              <a:rPr lang="en-US" sz="2000" i="1" dirty="0" err="1">
                <a:solidFill>
                  <a:srgbClr val="012169"/>
                </a:solidFill>
                <a:latin typeface="Times Neue Roman Italics"/>
              </a:rPr>
              <a:t>JelgavaLV</a:t>
            </a:r>
            <a:endParaRPr lang="en-US" sz="2000" i="1" dirty="0">
              <a:solidFill>
                <a:srgbClr val="012169"/>
              </a:solidFill>
              <a:latin typeface="Times Neue Roman Itali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EB58B5-FC98-4933-86F0-F0400DD202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0196" y="2755320"/>
            <a:ext cx="3963395" cy="217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08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2499</TotalTime>
  <Words>499</Words>
  <Application>Microsoft Office PowerPoint</Application>
  <PresentationFormat>Platekrāna</PresentationFormat>
  <Paragraphs>53</Paragraphs>
  <Slides>7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Neue Roman Italics</vt:lpstr>
      <vt:lpstr>Times New Roman</vt:lpstr>
      <vt:lpstr>Office Theme</vt:lpstr>
      <vt:lpstr>PowerPoint prezentācija</vt:lpstr>
      <vt:lpstr>PowerPoint prezentācija</vt:lpstr>
      <vt:lpstr>  Pieteikšanās kārtība  2022.gada 24.februāra saistošie noteikumi Nr.22-5  “Par Jelgavas valstspilsētas pašvaldības līdzfinansējumu daudzdzīvokļu dzīvojamām mājām piesaistīto  zemesgabalu labiekārtošanai”  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Jānis Vēbers</dc:creator>
  <cp:lastModifiedBy>Līga Brūvere</cp:lastModifiedBy>
  <cp:revision>130</cp:revision>
  <cp:lastPrinted>2020-08-20T13:20:07Z</cp:lastPrinted>
  <dcterms:created xsi:type="dcterms:W3CDTF">2020-04-15T10:21:45Z</dcterms:created>
  <dcterms:modified xsi:type="dcterms:W3CDTF">2025-02-20T08:51:13Z</dcterms:modified>
</cp:coreProperties>
</file>