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8" r:id="rId3"/>
    <p:sldId id="285" r:id="rId4"/>
    <p:sldId id="281" r:id="rId5"/>
    <p:sldId id="282" r:id="rId6"/>
    <p:sldId id="284" r:id="rId7"/>
    <p:sldId id="283" r:id="rId8"/>
    <p:sldId id="280" r:id="rId9"/>
  </p:sldIdLst>
  <p:sldSz cx="12192000" cy="6858000"/>
  <p:notesSz cx="6794500" cy="9906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DE6E88-6F95-4158-B2E2-DA0E72B9C8B1}">
          <p14:sldIdLst>
            <p14:sldId id="256"/>
            <p14:sldId id="268"/>
            <p14:sldId id="285"/>
          </p14:sldIdLst>
        </p14:section>
        <p14:section name="Untitled Section" id="{E0F6866F-9711-4FF2-B9E7-E76A9CB16942}">
          <p14:sldIdLst>
            <p14:sldId id="281"/>
            <p14:sldId id="282"/>
            <p14:sldId id="284"/>
            <p14:sldId id="283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ānis Vēbers" initials="JV" lastIdx="1" clrIdx="0"/>
  <p:cmAuthor id="2" name="Kristīne Lazdiņa" initials="KL" lastIdx="1" clrIdx="1">
    <p:extLst>
      <p:ext uri="{19B8F6BF-5375-455C-9EA6-DF929625EA0E}">
        <p15:presenceInfo xmlns:p15="http://schemas.microsoft.com/office/powerpoint/2012/main" userId="S-1-5-21-453248257-1624482302-832681808-1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A2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9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DC3A-73A7-4A4D-A302-D31E45C4841B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2EEA4-C407-48DF-86EB-A723279930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991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AB8F-BAAC-4F82-AEB1-40C6865B8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D4474-AD73-4B82-99EC-16EF01392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75E0-B798-44FB-85DB-6CBDE23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6216-3EF1-4896-B95A-4B7FB554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C9AC-7811-413D-9A17-D9CB696A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00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8840-66F3-4902-9D67-BCF29302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1A346-09E1-4CA6-B0F2-DDF8BB3E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19DB-6B97-4992-ABFA-2CDB5DC0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1CC6C-A2F4-4B6D-BD3D-D9F9CCD9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02BD-3575-47FE-BF72-A08EBE9B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15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AF193-6EA3-42EA-ABE0-D2E8FF4D8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CAC87-AA25-4975-94FD-34D70097C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301E6-0FE9-4D73-891D-784A7E65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A3E5-B497-4EA2-84CE-242DA6B9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66DF-3EDE-41DD-A9B0-F9F91416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9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2AE0-8034-4454-A439-70389245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B949-B811-43C7-8795-EC0598E6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A2A6-4780-4C66-AF55-1942DE83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B2C9E-738C-4ADF-AE69-F1285BF4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43880-B396-4E2D-8BD8-A29A1CA7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759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412D-5E64-4A4A-A362-58AB5C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A65FD-BD9E-4252-AE0E-A27AF25D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3430D-9A44-4AEE-955A-D9650FAF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3D01C-7516-4AE0-BDA6-DAACE4D6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F0BD4-545D-4B8B-89CC-71201E84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23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A867-3F5D-41D3-8D65-826ECE46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62F16-0985-432A-BA4B-EAE52CD3E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7AB80-0931-4B76-8702-E07D1C64D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7BE33-087A-45BD-A497-38E36FC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F68B-8AEE-4074-BA84-076A28D6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396E9-8B9A-4688-9C7C-0443BEDC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367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A2B5-A053-4A1F-ABD9-1EA2929D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C20E8-F3A9-48C6-954C-C0072520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D1E2B-7975-4A0D-BD74-A3FDF9C11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2CEAC-76EC-442B-803F-07B6A76BF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3F778-5504-49DC-9A45-449DC068C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3E177-E0EA-4859-8519-B5AE32FA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315B1-D619-49D6-9232-6D8F4AA7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0B7E3-2377-4665-B724-C45AD104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49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1FC6-F8FC-43A1-8B9F-7A33E872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048AF-F16B-455A-A73F-286395C8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BCAB0-37A8-4C81-99D6-828A232D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7FBFD-918A-47B1-8C7B-A3399061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253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1CC06-AB3D-47E7-BA2C-314370E3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A9FCD-63AA-443C-8E8A-03B76476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801CD-9C37-4953-BB0A-2B9A18F1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835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561-BD1E-4517-8D70-8DE5030C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C7235-F8D2-4119-B3A3-65371558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FC712-1A50-4B1A-8FFD-D82FDA70F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F7A7C-87D4-4B34-9F4C-32428429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789D6-E8EA-473F-B1BE-548C8B6D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93D2B-96A8-43DB-BBE1-5DB0C0B0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65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51DF-6B9B-4EDF-8D33-48AF91BD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CC9F9-0CD2-41CB-9278-4B5ECF26D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6FFBA-B931-4B5A-8F7C-DE9CFBCC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FD7EB-174E-4ACD-AF7B-D61EFECD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4CD1F-0128-41D0-8C8A-35224647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D221E-39D3-4C58-8801-18FFAD39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106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917FC-0BA4-4EA9-84CB-1EA7C355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8AEE-E5DF-42D8-94F3-25F31BA4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1BE27-3EEA-47E7-881D-89B8CB75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F87D-B623-4C14-B2EE-3E0F5E5285D8}" type="datetimeFigureOut">
              <a:rPr lang="lv-LV" smtClean="0"/>
              <a:t>01.03.2024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9F9B-8FB2-4333-B632-7972F8E13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FA0D-91AF-4A41-8559-28902DAD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74CC-5368-4B37-BE2A-C3F633A51BD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406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lsetsaimnieciba.lv/sabiedribas-lidzdaliba/jelgavas-pasvaldibas-lidzfinanseta-pagalmu-labiekartosanas-programma-2023-gad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M:\Dome\Sabiedrisko_attiecibu_parvalde\Simbolika\Logo 2016\Jelgava-siluets2016_zils_sarkans.png">
            <a:extLst>
              <a:ext uri="{FF2B5EF4-FFF2-40B4-BE49-F238E27FC236}">
                <a16:creationId xmlns:a16="http://schemas.microsoft.com/office/drawing/2014/main" id="{22E74956-64A4-4E57-B703-2F8E00DA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4282"/>
            <a:ext cx="12192000" cy="26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92" y="353715"/>
            <a:ext cx="3153177" cy="1601814"/>
          </a:xfrm>
          <a:prstGeom prst="rect">
            <a:avLst/>
          </a:prstGeom>
        </p:spPr>
      </p:pic>
      <p:sp>
        <p:nvSpPr>
          <p:cNvPr id="6" name="AutoShape 5"/>
          <p:cNvSpPr>
            <a:spLocks/>
          </p:cNvSpPr>
          <p:nvPr/>
        </p:nvSpPr>
        <p:spPr bwMode="auto">
          <a:xfrm>
            <a:off x="2332139" y="2070233"/>
            <a:ext cx="6988029" cy="2228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lv-LV" sz="3600" b="1" dirty="0">
              <a:solidFill>
                <a:srgbClr val="6F29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lv-LV" sz="3600" b="1" dirty="0">
                <a:solidFill>
                  <a:srgbClr val="6F2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Līdzfinansējuma saņemšana daudzdzīvokļu dzīvojamām mājām piesaistīto zemesgabalu labiekārtošanai 2024.gadā</a:t>
            </a:r>
            <a:endParaRPr lang="lv-LV" sz="3600" b="1" spc="-165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6F29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85023" y="4097784"/>
            <a:ext cx="2738438" cy="987139"/>
          </a:xfrm>
          <a:prstGeom prst="rect">
            <a:avLst/>
          </a:prstGeom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altLang="lv-LV" sz="1800" b="1" i="1" dirty="0">
              <a:solidFill>
                <a:srgbClr val="012169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9332B-E7AC-4A7D-AB29-9AC189AFE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33" y="336189"/>
            <a:ext cx="2738438" cy="15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64" y="6390752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3452882" y="199755"/>
            <a:ext cx="5286235" cy="593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Realizētais 2023.gadā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592" y="6228511"/>
            <a:ext cx="1080891" cy="5938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EB7167-6667-43C0-9D8C-F61DAFADBB7A}"/>
              </a:ext>
            </a:extLst>
          </p:cNvPr>
          <p:cNvSpPr txBox="1">
            <a:spLocks/>
          </p:cNvSpPr>
          <p:nvPr/>
        </p:nvSpPr>
        <p:spPr>
          <a:xfrm>
            <a:off x="465105" y="5138319"/>
            <a:ext cx="11494902" cy="1340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Žoga izbūve ap dzīvojamās mājas </a:t>
            </a:r>
          </a:p>
          <a:p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Meiju ceļā 40 teritoriju. </a:t>
            </a:r>
          </a:p>
          <a:p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līdzfinansējums 2369,24 eiro.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746F2B-AC13-3195-6EEC-0F2467EF3BDA}"/>
              </a:ext>
            </a:extLst>
          </p:cNvPr>
          <p:cNvSpPr txBox="1">
            <a:spLocks/>
          </p:cNvSpPr>
          <p:nvPr/>
        </p:nvSpPr>
        <p:spPr>
          <a:xfrm>
            <a:off x="405407" y="1006454"/>
            <a:ext cx="11328370" cy="1648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just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Slēgta tipa atkritumu konteineru novietošanas </a:t>
            </a:r>
          </a:p>
          <a:p>
            <a:pPr algn="just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laukums Atmodas ielā 80 un 78. </a:t>
            </a:r>
          </a:p>
          <a:p>
            <a:pPr algn="just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līdzfinansējums 18736,06 eiro.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6184F-FA90-F562-2D2E-BCA4DEEF77FB}"/>
              </a:ext>
            </a:extLst>
          </p:cNvPr>
          <p:cNvSpPr txBox="1">
            <a:spLocks/>
          </p:cNvSpPr>
          <p:nvPr/>
        </p:nvSpPr>
        <p:spPr>
          <a:xfrm>
            <a:off x="465105" y="2976263"/>
            <a:ext cx="11428232" cy="1481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Automašīnu stāvlaukuma izbūve pie </a:t>
            </a:r>
          </a:p>
          <a:p>
            <a:pPr algn="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daudzdzīvokļu dzīvojamās mājas Svētes ielā 28. </a:t>
            </a:r>
          </a:p>
          <a:p>
            <a:pPr algn="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līdzfinansējums 198036,42  eiro.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A3A45D22-7415-27E2-8722-2DB21B6E9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63" y="728577"/>
            <a:ext cx="2829365" cy="2122023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96BC7006-4DD3-02FB-6B40-FF3302966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9" y="2527119"/>
            <a:ext cx="3181350" cy="2181225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A17D3712-7742-9AE1-60C6-157D07E2A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04" y="4409629"/>
            <a:ext cx="2902577" cy="22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C818-0F5A-305C-74BC-396DAB72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>
            <a:extLst>
              <a:ext uri="{FF2B5EF4-FFF2-40B4-BE49-F238E27FC236}">
                <a16:creationId xmlns:a16="http://schemas.microsoft.com/office/drawing/2014/main" id="{4669AE74-FC1E-344F-BB84-326C19BF1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6300945"/>
            <a:ext cx="953568" cy="467248"/>
          </a:xfrm>
          <a:prstGeom prst="rect">
            <a:avLst/>
          </a:prstGeom>
        </p:spPr>
      </p:pic>
      <p:sp>
        <p:nvSpPr>
          <p:cNvPr id="17" name="AutoShape 5">
            <a:extLst>
              <a:ext uri="{FF2B5EF4-FFF2-40B4-BE49-F238E27FC236}">
                <a16:creationId xmlns:a16="http://schemas.microsoft.com/office/drawing/2014/main" id="{59D994C9-CF26-BB82-3E2A-7E511F943C8D}"/>
              </a:ext>
            </a:extLst>
          </p:cNvPr>
          <p:cNvSpPr>
            <a:spLocks/>
          </p:cNvSpPr>
          <p:nvPr/>
        </p:nvSpPr>
        <p:spPr bwMode="auto">
          <a:xfrm>
            <a:off x="3452882" y="199755"/>
            <a:ext cx="5286235" cy="593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Realizētais 2023.gadā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85C36-5499-4E68-1E81-60C91CC8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2" y="6174297"/>
            <a:ext cx="1080891" cy="59389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2F658D-CD9B-8901-F589-7A39C484501A}"/>
              </a:ext>
            </a:extLst>
          </p:cNvPr>
          <p:cNvSpPr txBox="1">
            <a:spLocks/>
          </p:cNvSpPr>
          <p:nvPr/>
        </p:nvSpPr>
        <p:spPr>
          <a:xfrm>
            <a:off x="405407" y="1067824"/>
            <a:ext cx="11125852" cy="1532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Lietus kanalizācijas tīkla pārbūve Blaumaņa ielā 10. </a:t>
            </a:r>
          </a:p>
          <a:p>
            <a:pPr algn="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līdzfinansējums 10767,62 eiro.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E77B3D-EA37-ED16-1BB3-510CA25C4300}"/>
              </a:ext>
            </a:extLst>
          </p:cNvPr>
          <p:cNvSpPr txBox="1">
            <a:spLocks/>
          </p:cNvSpPr>
          <p:nvPr/>
        </p:nvSpPr>
        <p:spPr>
          <a:xfrm>
            <a:off x="405407" y="3429000"/>
            <a:ext cx="11010922" cy="1481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Pagalma labiekārtošana daudzdzīvokļu mājai Māras ielā 6. </a:t>
            </a:r>
          </a:p>
          <a:p>
            <a:pPr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r>
              <a:rPr lang="lv-LV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līdzfinansējums 45980,28   eiro.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9B802-8424-E68A-7B0A-3120DB22F3BD}"/>
              </a:ext>
            </a:extLst>
          </p:cNvPr>
          <p:cNvSpPr txBox="1"/>
          <p:nvPr/>
        </p:nvSpPr>
        <p:spPr>
          <a:xfrm>
            <a:off x="649539" y="5100616"/>
            <a:ext cx="9957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lv-LV" dirty="0"/>
          </a:p>
          <a:p>
            <a:pPr algn="ctr"/>
            <a:r>
              <a:rPr lang="lv-LV" i="1" dirty="0"/>
              <a:t>Visu iesniegto labiekārtošanas projektu ēku apsaimniekotājs ir Jelgavas Nekustamā īpašuma   pārvalde.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43111599-127B-6C17-1A47-1FB4BC90E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1" y="840756"/>
            <a:ext cx="3207185" cy="2405389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5357A3CB-FAEA-8D16-6F28-F0644DE92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90" y="2940281"/>
            <a:ext cx="3352129" cy="22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1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6300945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1805031" y="246028"/>
            <a:ext cx="8581938" cy="437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Saistošie noteikumi</a:t>
            </a:r>
            <a:endParaRPr lang="es-E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6712" y="895119"/>
            <a:ext cx="10838576" cy="5405826"/>
          </a:xfrm>
          <a:prstGeom prst="rect">
            <a:avLst/>
          </a:prstGeom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lv-LV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2022.gada 24.februāra saistošie noteikumi Nr.22-5</a:t>
            </a:r>
            <a:r>
              <a:rPr lang="lv-LV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22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lv-LV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“Par Jelgavas valstspilsētas pašvaldības līdzfinansējumu daudzdzīvokļu dzīvojamām mājām piesaistīto zemesgabalu labiekārtošanai” nosaka</a:t>
            </a:r>
          </a:p>
          <a:p>
            <a:pPr algn="ctr" defTabSz="914225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lv-LV" sz="20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altLang="lv-LV" sz="2000" b="1" dirty="0">
              <a:solidFill>
                <a:srgbClr val="0070C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2" y="6174297"/>
            <a:ext cx="1080891" cy="5938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433BC8-4DD5-49E5-B74E-90929E5FC150}"/>
              </a:ext>
            </a:extLst>
          </p:cNvPr>
          <p:cNvSpPr txBox="1">
            <a:spLocks/>
          </p:cNvSpPr>
          <p:nvPr/>
        </p:nvSpPr>
        <p:spPr>
          <a:xfrm>
            <a:off x="1401896" y="5732059"/>
            <a:ext cx="9589104" cy="369116"/>
          </a:xfrm>
          <a:prstGeom prst="rect">
            <a:avLst/>
          </a:prstGeom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altLang="lv-LV" sz="2000" b="1" dirty="0">
              <a:solidFill>
                <a:srgbClr val="0070C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05D3B3-737E-41CC-BD5B-FF18D30BA5B1}"/>
              </a:ext>
            </a:extLst>
          </p:cNvPr>
          <p:cNvSpPr/>
          <p:nvPr/>
        </p:nvSpPr>
        <p:spPr>
          <a:xfrm>
            <a:off x="838899" y="2260549"/>
            <a:ext cx="2181137" cy="1200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Līdzfinansējuma apmērs, paziņojuma publicēšana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4A0ED-9A2A-41BE-9A14-275709153A2B}"/>
              </a:ext>
            </a:extLst>
          </p:cNvPr>
          <p:cNvSpPr/>
          <p:nvPr/>
        </p:nvSpPr>
        <p:spPr>
          <a:xfrm>
            <a:off x="2383871" y="3089245"/>
            <a:ext cx="2181137" cy="67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Prasības iesniedzējam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0730F-9799-4966-B232-096F35B4BD6E}"/>
              </a:ext>
            </a:extLst>
          </p:cNvPr>
          <p:cNvSpPr/>
          <p:nvPr/>
        </p:nvSpPr>
        <p:spPr>
          <a:xfrm>
            <a:off x="4015311" y="3560680"/>
            <a:ext cx="2181137" cy="879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Pieteikuma iesniegšana, dokumenti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EA471-CF66-4BFC-9966-343F8016E83E}"/>
              </a:ext>
            </a:extLst>
          </p:cNvPr>
          <p:cNvSpPr/>
          <p:nvPr/>
        </p:nvSpPr>
        <p:spPr>
          <a:xfrm>
            <a:off x="5656003" y="4233569"/>
            <a:ext cx="2181137" cy="77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Pieteikumu vērtēšana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FC575E8-7444-4C34-BAD3-F7772482164A}"/>
              </a:ext>
            </a:extLst>
          </p:cNvPr>
          <p:cNvSpPr/>
          <p:nvPr/>
        </p:nvSpPr>
        <p:spPr>
          <a:xfrm>
            <a:off x="479571" y="2731682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2D15F3B-9020-4453-B34A-9F390915F975}"/>
              </a:ext>
            </a:extLst>
          </p:cNvPr>
          <p:cNvSpPr/>
          <p:nvPr/>
        </p:nvSpPr>
        <p:spPr>
          <a:xfrm>
            <a:off x="2050116" y="3368617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6E3428-1F25-478D-B735-5521E24038CA}"/>
              </a:ext>
            </a:extLst>
          </p:cNvPr>
          <p:cNvSpPr/>
          <p:nvPr/>
        </p:nvSpPr>
        <p:spPr>
          <a:xfrm>
            <a:off x="3687368" y="3915163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BEF23A4-A9D7-4D23-8678-902B2EC07030}"/>
              </a:ext>
            </a:extLst>
          </p:cNvPr>
          <p:cNvSpPr/>
          <p:nvPr/>
        </p:nvSpPr>
        <p:spPr>
          <a:xfrm>
            <a:off x="5342687" y="4521289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96286BA-B39C-4FB5-AAA6-0000A1A3E784}"/>
              </a:ext>
            </a:extLst>
          </p:cNvPr>
          <p:cNvSpPr/>
          <p:nvPr/>
        </p:nvSpPr>
        <p:spPr>
          <a:xfrm>
            <a:off x="7042708" y="5190435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58A0C8-E1D7-401A-9C4A-FB2BE766BF99}"/>
              </a:ext>
            </a:extLst>
          </p:cNvPr>
          <p:cNvSpPr/>
          <p:nvPr/>
        </p:nvSpPr>
        <p:spPr>
          <a:xfrm>
            <a:off x="6954657" y="4795949"/>
            <a:ext cx="2181137" cy="77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Līguma noslēgšana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2A96DE-932A-4A66-9D30-0FCDDD255EFB}"/>
              </a:ext>
            </a:extLst>
          </p:cNvPr>
          <p:cNvSpPr/>
          <p:nvPr/>
        </p:nvSpPr>
        <p:spPr>
          <a:xfrm>
            <a:off x="8645504" y="5404809"/>
            <a:ext cx="2181137" cy="89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Darbu veikšana, līdzfinansējuma saņemšana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C151515-59F5-4047-AD2C-AA6D508D6065}"/>
              </a:ext>
            </a:extLst>
          </p:cNvPr>
          <p:cNvSpPr/>
          <p:nvPr/>
        </p:nvSpPr>
        <p:spPr>
          <a:xfrm>
            <a:off x="6613835" y="5069880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DC628FA-3957-4DDF-9DAF-08EB58DA9F3F}"/>
              </a:ext>
            </a:extLst>
          </p:cNvPr>
          <p:cNvSpPr/>
          <p:nvPr/>
        </p:nvSpPr>
        <p:spPr>
          <a:xfrm>
            <a:off x="8337444" y="5732059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476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6300945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822121" y="371165"/>
            <a:ext cx="10402349" cy="593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Līdzfinansējuma apmērs </a:t>
            </a:r>
            <a:r>
              <a:rPr lang="lv-LV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lv-LV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es-E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96586" y="1191831"/>
            <a:ext cx="9798828" cy="4831464"/>
          </a:xfrm>
          <a:prstGeom prst="rect">
            <a:avLst/>
          </a:prstGeom>
        </p:spPr>
        <p:txBody>
          <a:bodyPr lIns="91423" tIns="45710" rIns="91423" bIns="45710">
            <a:noAutofit/>
          </a:bodyPr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914225" fontAlgn="auto">
              <a:spcBef>
                <a:spcPts val="286"/>
              </a:spcBef>
              <a:spcAft>
                <a:spcPts val="286"/>
              </a:spcAft>
              <a:buSzPct val="75000"/>
              <a:defRPr/>
            </a:pPr>
            <a:endParaRPr lang="lv-LV" altLang="lv-LV" sz="2400" b="1" dirty="0">
              <a:solidFill>
                <a:srgbClr val="012169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2" y="6174297"/>
            <a:ext cx="1080891" cy="5938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576D3-FC2D-45BC-B616-2E0723C8E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28" y="1356777"/>
            <a:ext cx="3513367" cy="452431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Ne vairāk kā 50% no pieteikumā norādītajām labiekārtošanas darbu izmaksām ar  nosacījumiem: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darbiem, kuriem nepieciešama būvatļauja vai apliecinājuma karte – nepārsniedz </a:t>
            </a:r>
            <a:r>
              <a:rPr lang="lv-LV" altLang="lv-LV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20 000,00 </a:t>
            </a:r>
            <a:r>
              <a:rPr lang="lv-LV" altLang="lv-LV" sz="1800" i="1" dirty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 vienai daudzdzīvokļu dzīvojamās mājas dzīvokļu īpašnieku kopībai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darbiem, kuriem nepieciešams paskaidrojuma raksts – nepārsniedz </a:t>
            </a:r>
            <a:r>
              <a:rPr lang="lv-LV" altLang="lv-LV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5 000,00 </a:t>
            </a:r>
            <a:r>
              <a:rPr lang="lv-LV" altLang="lv-LV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lv-LV" altLang="lv-LV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vienai daudzdzīvokļu dzīvojamās mājas dzīvokļu īpašnieku kopībai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63A01C-9FE7-43CF-8413-87051FE1E6B0}"/>
              </a:ext>
            </a:extLst>
          </p:cNvPr>
          <p:cNvSpPr txBox="1">
            <a:spLocks/>
          </p:cNvSpPr>
          <p:nvPr/>
        </p:nvSpPr>
        <p:spPr>
          <a:xfrm>
            <a:off x="4050624" y="1356777"/>
            <a:ext cx="3513367" cy="45142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Ne vairāk kā 80% no brauktuves (seguma konstrukcija, apmales) 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    un ar to saistīto inženiertīklu izbūves, pārbūves vai atjaunošanas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    izmaksām, ja brauktuvi izmanto piekļuvei vienā no šādiem 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    gadījumiem: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citai daudzdzīvokļu dzīvojamai mājai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lv-LV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lv-LV" altLang="lv-LV" sz="1800" dirty="0">
                <a:latin typeface="Arial" panose="020B0604020202020204" pitchFamily="34" charset="0"/>
                <a:cs typeface="Arial" panose="020B0604020202020204" pitchFamily="34" charset="0"/>
              </a:rPr>
              <a:t>vairāku daudzdzīvokļu dzīvojamo māju kopīgai atkritumu konteineru novietnei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D5A9F-63F1-444D-84CD-976977D62D9D}"/>
              </a:ext>
            </a:extLst>
          </p:cNvPr>
          <p:cNvSpPr txBox="1"/>
          <p:nvPr/>
        </p:nvSpPr>
        <p:spPr>
          <a:xfrm>
            <a:off x="7742020" y="1356777"/>
            <a:ext cx="3513366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lv-LV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 vairāk kā 80 % no </a:t>
            </a:r>
            <a:r>
              <a:rPr lang="lv-LV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slēgta tipa atkritumu konteineru novietnes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izbūves, pārbūves vai atjaunošanas izmaksām, nepārsniedzot </a:t>
            </a:r>
            <a:r>
              <a:rPr lang="lv-LV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20 000,00</a:t>
            </a:r>
            <a:r>
              <a:rPr lang="lv-LV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euro</a:t>
            </a:r>
            <a:endParaRPr lang="lv-LV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lv-LV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E1798-0B2C-4303-9E67-3B288ED45670}"/>
              </a:ext>
            </a:extLst>
          </p:cNvPr>
          <p:cNvSpPr/>
          <p:nvPr/>
        </p:nvSpPr>
        <p:spPr>
          <a:xfrm>
            <a:off x="8959443" y="3203928"/>
            <a:ext cx="2873330" cy="140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Noteikumos s</a:t>
            </a:r>
            <a:r>
              <a:rPr lang="lv-LV" sz="1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kaidrots termins “slēgta tipa atkritumu konteineru novietne”, kas ir laukums ar segumu, uz kura novietota aizslēdzama būve ar nojumi atkritumu konteineru ievietošanai.</a:t>
            </a:r>
          </a:p>
        </p:txBody>
      </p:sp>
    </p:spTree>
    <p:extLst>
      <p:ext uri="{BB962C8B-B14F-4D97-AF65-F5344CB8AC3E}">
        <p14:creationId xmlns:p14="http://schemas.microsoft.com/office/powerpoint/2010/main" val="302261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6300945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2333538" y="167146"/>
            <a:ext cx="7524924" cy="405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Iesniedzamie dokumenti</a:t>
            </a:r>
            <a:endParaRPr lang="es-E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2" y="6174297"/>
            <a:ext cx="1080891" cy="593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A86C53-7A6E-40BF-9371-EB371B954FB0}"/>
              </a:ext>
            </a:extLst>
          </p:cNvPr>
          <p:cNvSpPr/>
          <p:nvPr/>
        </p:nvSpPr>
        <p:spPr>
          <a:xfrm>
            <a:off x="466766" y="817644"/>
            <a:ext cx="7678944" cy="5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Iesniegums (veidlapa pieejama 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www.pilsetsaimnieciba.lv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103A1-E366-4289-8393-D993CC997DE7}"/>
              </a:ext>
            </a:extLst>
          </p:cNvPr>
          <p:cNvSpPr/>
          <p:nvPr/>
        </p:nvSpPr>
        <p:spPr>
          <a:xfrm>
            <a:off x="870686" y="1641319"/>
            <a:ext cx="3719340" cy="5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Mājas pārvaldīšanas līguma kopija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A9199-5823-4856-9117-F8B4814C4F88}"/>
              </a:ext>
            </a:extLst>
          </p:cNvPr>
          <p:cNvSpPr/>
          <p:nvPr/>
        </p:nvSpPr>
        <p:spPr>
          <a:xfrm>
            <a:off x="6914351" y="941146"/>
            <a:ext cx="4256501" cy="936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Iesniegumā obligāti jānorāda būvprojekta </a:t>
            </a:r>
            <a:r>
              <a:rPr lang="lv-LV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 paskaidrojuma raksta vai apliecinājuma kartes nosaukums un būvniecības lietas numurs atbilstoši BIS ierakstam</a:t>
            </a:r>
            <a:r>
              <a:rPr lang="lv-LV" sz="1600" b="0" i="0" dirty="0">
                <a:solidFill>
                  <a:srgbClr val="343A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BD85F-FF6D-43AC-8623-8607BEA9B286}"/>
              </a:ext>
            </a:extLst>
          </p:cNvPr>
          <p:cNvSpPr/>
          <p:nvPr/>
        </p:nvSpPr>
        <p:spPr>
          <a:xfrm>
            <a:off x="1267592" y="2440536"/>
            <a:ext cx="4545979" cy="792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zīvokļu īpašnieku kopības lēmuma</a:t>
            </a:r>
          </a:p>
          <a:p>
            <a:pPr>
              <a:defRPr/>
            </a:pP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(protokola) kopija, kurā: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A059D9-1750-4A06-9D73-31268A1C325A}"/>
              </a:ext>
            </a:extLst>
          </p:cNvPr>
          <p:cNvSpPr/>
          <p:nvPr/>
        </p:nvSpPr>
        <p:spPr>
          <a:xfrm>
            <a:off x="5320983" y="2574982"/>
            <a:ext cx="6557827" cy="24052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pieņemts lēmums par piesaistītā zemesgabala labiekārtošanu;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norādīti labiekārtošanas darbi atbilstoši noteikumu 6. punkta nosacījumiem un to kopējās izmaksas atbilstoši iesniegumam pievienotajai plānoto izmaksu tāmei, kā arī norādīts pašvaldības līdzfinansējuma apmērs procentos;</a:t>
            </a:r>
            <a:endParaRPr lang="lv-LV" sz="1400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norādīta pilnvarotā persona, kura iesniedzēja vārdā ir tiesīga iesniegt pieteikumu un slēgt trīspusēju līgumu;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dots pilnvarojums daudzdzīvokļu dzīvojamās mājas pārvaldniekam (turpmāk – pārvaldnieks) slēgt trīspusēju līgumu un veikt visas nepieciešamās darbības</a:t>
            </a:r>
            <a:r>
              <a:rPr lang="lv-LV" sz="1400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izteikta piekrišana par piesaistīto zemesgabalu kopīgu labiekārtošanu, kā arī par labiekārtojuma kopīgu uzturēšanu un saglabāšanu, ja iesniedzējs ir divas vai vairāku daudzdzīvokļu dzīvojamo māju dzīvokļu īpašnieku kopības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1651F-44FD-4806-8A0B-9D9E39F87E18}"/>
              </a:ext>
            </a:extLst>
          </p:cNvPr>
          <p:cNvSpPr/>
          <p:nvPr/>
        </p:nvSpPr>
        <p:spPr>
          <a:xfrm>
            <a:off x="901440" y="3625042"/>
            <a:ext cx="3688585" cy="121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emesgabala īpašnieka rakstiska piekrišana, ja piesaistītais zemesgabals nav iesniedzēja īpašumā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7F8AFB-94AF-4574-BC62-AB9A7D80F0D1}"/>
              </a:ext>
            </a:extLst>
          </p:cNvPr>
          <p:cNvSpPr/>
          <p:nvPr/>
        </p:nvSpPr>
        <p:spPr>
          <a:xfrm>
            <a:off x="1267592" y="5216681"/>
            <a:ext cx="7389848" cy="59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lānoto izmaksu tāme 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(veidlapa pieejama 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www.pilsetsaimnieciba.lv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0E74899-3999-402F-952F-9534BB768737}"/>
              </a:ext>
            </a:extLst>
          </p:cNvPr>
          <p:cNvSpPr/>
          <p:nvPr/>
        </p:nvSpPr>
        <p:spPr>
          <a:xfrm>
            <a:off x="151002" y="941146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35239B3-1F07-4CE2-B619-FEB8307DDC1F}"/>
              </a:ext>
            </a:extLst>
          </p:cNvPr>
          <p:cNvSpPr/>
          <p:nvPr/>
        </p:nvSpPr>
        <p:spPr>
          <a:xfrm>
            <a:off x="545284" y="1790876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9674DFA-B135-4A14-AD77-F16C2FFC4696}"/>
              </a:ext>
            </a:extLst>
          </p:cNvPr>
          <p:cNvSpPr/>
          <p:nvPr/>
        </p:nvSpPr>
        <p:spPr>
          <a:xfrm>
            <a:off x="939566" y="2707507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973364E-7BF9-4A5C-B97C-E5E50B306840}"/>
              </a:ext>
            </a:extLst>
          </p:cNvPr>
          <p:cNvSpPr/>
          <p:nvPr/>
        </p:nvSpPr>
        <p:spPr>
          <a:xfrm>
            <a:off x="588082" y="4104727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09BC80D-AA0A-44A1-9954-30CF84396FDE}"/>
              </a:ext>
            </a:extLst>
          </p:cNvPr>
          <p:cNvSpPr/>
          <p:nvPr/>
        </p:nvSpPr>
        <p:spPr>
          <a:xfrm>
            <a:off x="956343" y="5372707"/>
            <a:ext cx="394282" cy="2584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67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2" y="6300945"/>
            <a:ext cx="953568" cy="467248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1790700" y="371165"/>
            <a:ext cx="8972549" cy="5938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softEdge rad="317500"/>
          </a:effectLst>
        </p:spPr>
        <p:txBody>
          <a:bodyPr lIns="24243" tIns="24243" rIns="24243" bIns="24243" anchor="ctr"/>
          <a:lstStyle>
            <a:defPPr>
              <a:defRPr lang="en-US"/>
            </a:defPPr>
            <a:lvl1pPr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34975" indent="-215900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71538" indent="-434975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08100" indent="-652463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744663" indent="-871538" algn="l" defTabSz="871538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defTabSz="8727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Pieteikumu iesniegšana:</a:t>
            </a:r>
            <a:endParaRPr lang="es-E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2496E-7905-4C79-A046-6358A8D1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72" y="6174297"/>
            <a:ext cx="1080891" cy="593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305838-9E86-4E56-848C-D2696E263A87}"/>
              </a:ext>
            </a:extLst>
          </p:cNvPr>
          <p:cNvSpPr/>
          <p:nvPr/>
        </p:nvSpPr>
        <p:spPr>
          <a:xfrm>
            <a:off x="803277" y="1229404"/>
            <a:ext cx="4792180" cy="1220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 iesniegt jebkurā laikā, bet ne vēlāk kā līdz kārtējā gada 1.oktobrim.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E6A036-49E4-438D-9E71-03F215B9C975}"/>
              </a:ext>
            </a:extLst>
          </p:cNvPr>
          <p:cNvSpPr/>
          <p:nvPr/>
        </p:nvSpPr>
        <p:spPr>
          <a:xfrm>
            <a:off x="6276973" y="1229404"/>
            <a:ext cx="5022997" cy="3225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Iesniedz:</a:t>
            </a: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Vienas daudzdzīvokļu dzīvojamās mājas dzīvokļu īpašnieku kopība.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Vairāku īpašnieku kopības, kuras noslēgušas vienošanās par kopīga pieteikuma iesniegšanu un piesaistītie zemesgabali savstarpēji robežojas</a:t>
            </a:r>
          </a:p>
          <a:p>
            <a:pPr marL="0" indent="0" algn="ctr">
              <a:buClr>
                <a:srgbClr val="063670"/>
              </a:buClr>
              <a:buNone/>
              <a:defRPr/>
            </a:pP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Pieteikumu īpašnieku kopības vārdā paraksta un iesniedz pilnvarotā persona.</a:t>
            </a:r>
          </a:p>
          <a:p>
            <a:pPr marL="0" indent="0" algn="ctr">
              <a:buClr>
                <a:srgbClr val="063670"/>
              </a:buClr>
              <a:buNone/>
              <a:defRPr/>
            </a:pP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Pilnvarotā persona paraksta arī trīspusējo līgumu par līdzfinansējuma piešķiršanu</a:t>
            </a:r>
            <a:r>
              <a:rPr lang="lv-LV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46112-4459-42FC-99C0-6996C07A66C0}"/>
              </a:ext>
            </a:extLst>
          </p:cNvPr>
          <p:cNvSpPr/>
          <p:nvPr/>
        </p:nvSpPr>
        <p:spPr>
          <a:xfrm>
            <a:off x="332911" y="2665393"/>
            <a:ext cx="5732911" cy="35089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estādē "Pilsētsaimniecība"</a:t>
            </a:r>
          </a:p>
          <a:p>
            <a:pPr algn="ctr"/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(Pulkveža Oskara Kalpaka iela 16A, Jelgava, LV-3001) personīgi</a:t>
            </a:r>
          </a:p>
          <a:p>
            <a:pPr algn="ctr"/>
            <a:r>
              <a:rPr lang="lv-LV" dirty="0">
                <a:solidFill>
                  <a:srgbClr val="41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  <a:p>
            <a:pPr algn="ctr"/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elektroniski uz e-pastu </a:t>
            </a:r>
            <a:r>
              <a:rPr lang="lv-LV" b="0" i="1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pilsetsaimnieciba@jelgava.lv 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normatīvajos aktos par elektronisko dokumentu noformēšanu noteiktajā kārtībā. </a:t>
            </a:r>
          </a:p>
          <a:p>
            <a:pPr algn="ctr"/>
            <a:endParaRPr lang="lv-LV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 pieteikumu iesniedz personīgi, par tā iesniegšanas laiku uzskatāms iestādē "Pilsētsaimniecība" reģistrētais datums un laiks.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4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6148D8A4-966E-4EBC-8CB3-5298966B9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17469" y="693454"/>
            <a:ext cx="4088851" cy="172242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9433" y="5707718"/>
            <a:ext cx="876112" cy="87611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11805" y="5721131"/>
            <a:ext cx="862700" cy="8627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74742" y="5687082"/>
            <a:ext cx="896748" cy="896748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42117" y="5721131"/>
            <a:ext cx="862700" cy="862700"/>
          </a:xfrm>
          <a:prstGeom prst="rect">
            <a:avLst/>
          </a:prstGeom>
        </p:spPr>
      </p:pic>
      <p:sp>
        <p:nvSpPr>
          <p:cNvPr id="19" name="TextBox 9"/>
          <p:cNvSpPr txBox="1"/>
          <p:nvPr/>
        </p:nvSpPr>
        <p:spPr>
          <a:xfrm>
            <a:off x="2877405" y="5052685"/>
            <a:ext cx="2304802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jelgavas_pilseta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339282" y="5052683"/>
            <a:ext cx="2196411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93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Jelgavaspilseta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5655269" y="5052685"/>
            <a:ext cx="1668982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JelgavaLV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7892155" y="5025784"/>
            <a:ext cx="1743389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JelgavaLV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946" y="5707718"/>
            <a:ext cx="876112" cy="8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12"/>
          <p:cNvSpPr txBox="1"/>
          <p:nvPr/>
        </p:nvSpPr>
        <p:spPr>
          <a:xfrm>
            <a:off x="10123480" y="5025786"/>
            <a:ext cx="1743389" cy="395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lv-LV" sz="2000" i="1" dirty="0">
                <a:solidFill>
                  <a:srgbClr val="012169"/>
                </a:solidFill>
                <a:latin typeface="Times Neue Roman Italics"/>
              </a:rPr>
              <a:t>@</a:t>
            </a:r>
            <a:r>
              <a:rPr lang="en-US" sz="2000" i="1" dirty="0" err="1">
                <a:solidFill>
                  <a:srgbClr val="012169"/>
                </a:solidFill>
                <a:latin typeface="Times Neue Roman Italics"/>
              </a:rPr>
              <a:t>JelgavaLV</a:t>
            </a:r>
            <a:endParaRPr lang="en-US" sz="2000" i="1" dirty="0">
              <a:solidFill>
                <a:srgbClr val="012169"/>
              </a:solidFill>
              <a:latin typeface="Times Neue Roman Itali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B58B5-FC98-4933-86F0-F0400DD20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196" y="2755320"/>
            <a:ext cx="3963395" cy="21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608</Words>
  <Application>Microsoft Office PowerPoint</Application>
  <PresentationFormat>Platekrāna</PresentationFormat>
  <Paragraphs>80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Times Neue Roman Italics</vt:lpstr>
      <vt:lpstr>Times New Roman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Vēbers</dc:creator>
  <cp:lastModifiedBy>Līga Brūvere</cp:lastModifiedBy>
  <cp:revision>129</cp:revision>
  <cp:lastPrinted>2020-08-20T13:20:07Z</cp:lastPrinted>
  <dcterms:created xsi:type="dcterms:W3CDTF">2020-04-15T10:21:45Z</dcterms:created>
  <dcterms:modified xsi:type="dcterms:W3CDTF">2024-03-01T09:31:32Z</dcterms:modified>
</cp:coreProperties>
</file>