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68" r:id="rId3"/>
    <p:sldId id="281" r:id="rId4"/>
    <p:sldId id="282" r:id="rId5"/>
    <p:sldId id="284" r:id="rId6"/>
    <p:sldId id="283" r:id="rId7"/>
    <p:sldId id="285" r:id="rId8"/>
    <p:sldId id="299" r:id="rId9"/>
    <p:sldId id="280" r:id="rId10"/>
  </p:sldIdLst>
  <p:sldSz cx="12192000" cy="6858000"/>
  <p:notesSz cx="6794500" cy="9906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0DE6E88-6F95-4158-B2E2-DA0E72B9C8B1}">
          <p14:sldIdLst>
            <p14:sldId id="256"/>
            <p14:sldId id="268"/>
          </p14:sldIdLst>
        </p14:section>
        <p14:section name="Untitled Section" id="{E0F6866F-9711-4FF2-B9E7-E76A9CB16942}">
          <p14:sldIdLst>
            <p14:sldId id="281"/>
            <p14:sldId id="282"/>
            <p14:sldId id="284"/>
            <p14:sldId id="283"/>
            <p14:sldId id="285"/>
            <p14:sldId id="299"/>
            <p14:sldId id="280"/>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ānis Vēbers" initials="JV" lastIdx="1" clrIdx="0"/>
  <p:cmAuthor id="2" name="Kristīne Lazdiņa" initials="KL" lastIdx="1" clrIdx="1">
    <p:extLst>
      <p:ext uri="{19B8F6BF-5375-455C-9EA6-DF929625EA0E}">
        <p15:presenceInfo xmlns:p15="http://schemas.microsoft.com/office/powerpoint/2012/main" userId="S-1-5-21-453248257-1624482302-832681808-18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169"/>
    <a:srgbClr val="A200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52" autoAdjust="0"/>
    <p:restoredTop sz="94660"/>
  </p:normalViewPr>
  <p:slideViewPr>
    <p:cSldViewPr snapToGrid="0">
      <p:cViewPr varScale="1">
        <p:scale>
          <a:sx n="114" d="100"/>
          <a:sy n="114" d="100"/>
        </p:scale>
        <p:origin x="462" y="1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sz="quarter" idx="1"/>
          </p:nvPr>
        </p:nvSpPr>
        <p:spPr>
          <a:xfrm>
            <a:off x="3848645" y="0"/>
            <a:ext cx="2944283" cy="495300"/>
          </a:xfrm>
          <a:prstGeom prst="rect">
            <a:avLst/>
          </a:prstGeom>
        </p:spPr>
        <p:txBody>
          <a:bodyPr vert="horz" lIns="91440" tIns="45720" rIns="91440" bIns="45720" rtlCol="0"/>
          <a:lstStyle>
            <a:lvl1pPr algn="r">
              <a:defRPr sz="1200"/>
            </a:lvl1pPr>
          </a:lstStyle>
          <a:p>
            <a:fld id="{7ED7DC3A-73A7-4A4D-A302-D31E45C4841B}" type="datetimeFigureOut">
              <a:rPr lang="lv-LV" smtClean="0"/>
              <a:t>27.02.2023</a:t>
            </a:fld>
            <a:endParaRPr lang="lv-LV"/>
          </a:p>
        </p:txBody>
      </p:sp>
      <p:sp>
        <p:nvSpPr>
          <p:cNvPr id="4" name="Kājenes vietturis 3"/>
          <p:cNvSpPr>
            <a:spLocks noGrp="1"/>
          </p:cNvSpPr>
          <p:nvPr>
            <p:ph type="ftr" sz="quarter" idx="2"/>
          </p:nvPr>
        </p:nvSpPr>
        <p:spPr>
          <a:xfrm>
            <a:off x="0" y="9408981"/>
            <a:ext cx="2944283" cy="495300"/>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p:cNvSpPr>
            <a:spLocks noGrp="1"/>
          </p:cNvSpPr>
          <p:nvPr>
            <p:ph type="sldNum" sz="quarter" idx="3"/>
          </p:nvPr>
        </p:nvSpPr>
        <p:spPr>
          <a:xfrm>
            <a:off x="3848645" y="9408981"/>
            <a:ext cx="2944283" cy="495300"/>
          </a:xfrm>
          <a:prstGeom prst="rect">
            <a:avLst/>
          </a:prstGeom>
        </p:spPr>
        <p:txBody>
          <a:bodyPr vert="horz" lIns="91440" tIns="45720" rIns="91440" bIns="45720" rtlCol="0" anchor="b"/>
          <a:lstStyle>
            <a:lvl1pPr algn="r">
              <a:defRPr sz="1200"/>
            </a:lvl1pPr>
          </a:lstStyle>
          <a:p>
            <a:fld id="{74B2EEA4-C407-48DF-86EB-A72327993047}" type="slidenum">
              <a:rPr lang="lv-LV" smtClean="0"/>
              <a:t>‹#›</a:t>
            </a:fld>
            <a:endParaRPr lang="lv-LV"/>
          </a:p>
        </p:txBody>
      </p:sp>
    </p:spTree>
    <p:extLst>
      <p:ext uri="{BB962C8B-B14F-4D97-AF65-F5344CB8AC3E}">
        <p14:creationId xmlns:p14="http://schemas.microsoft.com/office/powerpoint/2010/main" val="8099118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9AB8F-BAAC-4F82-AEB1-40C6865B89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2C1D4474-AD73-4B82-99EC-16EF013926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4CB275E0-B798-44FB-85DB-6CBDE234C26C}"/>
              </a:ext>
            </a:extLst>
          </p:cNvPr>
          <p:cNvSpPr>
            <a:spLocks noGrp="1"/>
          </p:cNvSpPr>
          <p:nvPr>
            <p:ph type="dt" sz="half" idx="10"/>
          </p:nvPr>
        </p:nvSpPr>
        <p:spPr/>
        <p:txBody>
          <a:bodyPr/>
          <a:lstStyle/>
          <a:p>
            <a:fld id="{9D3BF87D-B623-4C14-B2EE-3E0F5E5285D8}" type="datetimeFigureOut">
              <a:rPr lang="lv-LV" smtClean="0"/>
              <a:t>27.02.2023</a:t>
            </a:fld>
            <a:endParaRPr lang="lv-LV"/>
          </a:p>
        </p:txBody>
      </p:sp>
      <p:sp>
        <p:nvSpPr>
          <p:cNvPr id="5" name="Footer Placeholder 4">
            <a:extLst>
              <a:ext uri="{FF2B5EF4-FFF2-40B4-BE49-F238E27FC236}">
                <a16:creationId xmlns:a16="http://schemas.microsoft.com/office/drawing/2014/main" id="{A3096216-3EF1-4896-B95A-4B7FB5540E23}"/>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8FB6C9AC-7811-413D-9A17-D9CB696A7A5D}"/>
              </a:ext>
            </a:extLst>
          </p:cNvPr>
          <p:cNvSpPr>
            <a:spLocks noGrp="1"/>
          </p:cNvSpPr>
          <p:nvPr>
            <p:ph type="sldNum" sz="quarter" idx="12"/>
          </p:nvPr>
        </p:nvSpPr>
        <p:spPr/>
        <p:txBody>
          <a:bodyPr/>
          <a:lstStyle/>
          <a:p>
            <a:fld id="{B3F974CC-5368-4B37-BE2A-C3F633A51BDD}" type="slidenum">
              <a:rPr lang="lv-LV" smtClean="0"/>
              <a:t>‹#›</a:t>
            </a:fld>
            <a:endParaRPr lang="lv-LV"/>
          </a:p>
        </p:txBody>
      </p:sp>
    </p:spTree>
    <p:extLst>
      <p:ext uri="{BB962C8B-B14F-4D97-AF65-F5344CB8AC3E}">
        <p14:creationId xmlns:p14="http://schemas.microsoft.com/office/powerpoint/2010/main" val="269001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18840-66F3-4902-9D67-BCF29302E088}"/>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6741A346-09E1-4CA6-B0F2-DDF8BB3E6A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3FDA19DB-6B97-4992-ABFA-2CDB5DC08485}"/>
              </a:ext>
            </a:extLst>
          </p:cNvPr>
          <p:cNvSpPr>
            <a:spLocks noGrp="1"/>
          </p:cNvSpPr>
          <p:nvPr>
            <p:ph type="dt" sz="half" idx="10"/>
          </p:nvPr>
        </p:nvSpPr>
        <p:spPr/>
        <p:txBody>
          <a:bodyPr/>
          <a:lstStyle/>
          <a:p>
            <a:fld id="{9D3BF87D-B623-4C14-B2EE-3E0F5E5285D8}" type="datetimeFigureOut">
              <a:rPr lang="lv-LV" smtClean="0"/>
              <a:t>27.02.2023</a:t>
            </a:fld>
            <a:endParaRPr lang="lv-LV"/>
          </a:p>
        </p:txBody>
      </p:sp>
      <p:sp>
        <p:nvSpPr>
          <p:cNvPr id="5" name="Footer Placeholder 4">
            <a:extLst>
              <a:ext uri="{FF2B5EF4-FFF2-40B4-BE49-F238E27FC236}">
                <a16:creationId xmlns:a16="http://schemas.microsoft.com/office/drawing/2014/main" id="{2481CC6C-A2F4-4B6D-BD3D-D9F9CCD9A74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788E02BD-3575-47FE-BF72-A08EBE9B6A65}"/>
              </a:ext>
            </a:extLst>
          </p:cNvPr>
          <p:cNvSpPr>
            <a:spLocks noGrp="1"/>
          </p:cNvSpPr>
          <p:nvPr>
            <p:ph type="sldNum" sz="quarter" idx="12"/>
          </p:nvPr>
        </p:nvSpPr>
        <p:spPr/>
        <p:txBody>
          <a:bodyPr/>
          <a:lstStyle/>
          <a:p>
            <a:fld id="{B3F974CC-5368-4B37-BE2A-C3F633A51BDD}" type="slidenum">
              <a:rPr lang="lv-LV" smtClean="0"/>
              <a:t>‹#›</a:t>
            </a:fld>
            <a:endParaRPr lang="lv-LV"/>
          </a:p>
        </p:txBody>
      </p:sp>
    </p:spTree>
    <p:extLst>
      <p:ext uri="{BB962C8B-B14F-4D97-AF65-F5344CB8AC3E}">
        <p14:creationId xmlns:p14="http://schemas.microsoft.com/office/powerpoint/2010/main" val="1957157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6AF193-6EA3-42EA-ABE0-D2E8FF4D807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37DCAC87-AA25-4975-94FD-34D70097CE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2C3301E6-0FE9-4D73-891D-784A7E657C58}"/>
              </a:ext>
            </a:extLst>
          </p:cNvPr>
          <p:cNvSpPr>
            <a:spLocks noGrp="1"/>
          </p:cNvSpPr>
          <p:nvPr>
            <p:ph type="dt" sz="half" idx="10"/>
          </p:nvPr>
        </p:nvSpPr>
        <p:spPr/>
        <p:txBody>
          <a:bodyPr/>
          <a:lstStyle/>
          <a:p>
            <a:fld id="{9D3BF87D-B623-4C14-B2EE-3E0F5E5285D8}" type="datetimeFigureOut">
              <a:rPr lang="lv-LV" smtClean="0"/>
              <a:t>27.02.2023</a:t>
            </a:fld>
            <a:endParaRPr lang="lv-LV"/>
          </a:p>
        </p:txBody>
      </p:sp>
      <p:sp>
        <p:nvSpPr>
          <p:cNvPr id="5" name="Footer Placeholder 4">
            <a:extLst>
              <a:ext uri="{FF2B5EF4-FFF2-40B4-BE49-F238E27FC236}">
                <a16:creationId xmlns:a16="http://schemas.microsoft.com/office/drawing/2014/main" id="{146DA3E5-B497-4EA2-84CE-242DA6B93FD6}"/>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E91466DF-3EDE-41DD-A9B0-F9F91416A6CD}"/>
              </a:ext>
            </a:extLst>
          </p:cNvPr>
          <p:cNvSpPr>
            <a:spLocks noGrp="1"/>
          </p:cNvSpPr>
          <p:nvPr>
            <p:ph type="sldNum" sz="quarter" idx="12"/>
          </p:nvPr>
        </p:nvSpPr>
        <p:spPr/>
        <p:txBody>
          <a:bodyPr/>
          <a:lstStyle/>
          <a:p>
            <a:fld id="{B3F974CC-5368-4B37-BE2A-C3F633A51BDD}" type="slidenum">
              <a:rPr lang="lv-LV" smtClean="0"/>
              <a:t>‹#›</a:t>
            </a:fld>
            <a:endParaRPr lang="lv-LV"/>
          </a:p>
        </p:txBody>
      </p:sp>
    </p:spTree>
    <p:extLst>
      <p:ext uri="{BB962C8B-B14F-4D97-AF65-F5344CB8AC3E}">
        <p14:creationId xmlns:p14="http://schemas.microsoft.com/office/powerpoint/2010/main" val="3468948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82AE0-8034-4454-A439-70389245D260}"/>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A6A9B949-B811-43C7-8795-EC0598E64D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4AAEA2A6-4780-4C66-AF55-1942DE83A3CF}"/>
              </a:ext>
            </a:extLst>
          </p:cNvPr>
          <p:cNvSpPr>
            <a:spLocks noGrp="1"/>
          </p:cNvSpPr>
          <p:nvPr>
            <p:ph type="dt" sz="half" idx="10"/>
          </p:nvPr>
        </p:nvSpPr>
        <p:spPr/>
        <p:txBody>
          <a:bodyPr/>
          <a:lstStyle/>
          <a:p>
            <a:fld id="{9D3BF87D-B623-4C14-B2EE-3E0F5E5285D8}" type="datetimeFigureOut">
              <a:rPr lang="lv-LV" smtClean="0"/>
              <a:t>27.02.2023</a:t>
            </a:fld>
            <a:endParaRPr lang="lv-LV"/>
          </a:p>
        </p:txBody>
      </p:sp>
      <p:sp>
        <p:nvSpPr>
          <p:cNvPr id="5" name="Footer Placeholder 4">
            <a:extLst>
              <a:ext uri="{FF2B5EF4-FFF2-40B4-BE49-F238E27FC236}">
                <a16:creationId xmlns:a16="http://schemas.microsoft.com/office/drawing/2014/main" id="{5CBB2C9E-738C-4ADF-AE69-F1285BF47B3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18143880-B396-4E2D-8BD8-A29A1CA7905E}"/>
              </a:ext>
            </a:extLst>
          </p:cNvPr>
          <p:cNvSpPr>
            <a:spLocks noGrp="1"/>
          </p:cNvSpPr>
          <p:nvPr>
            <p:ph type="sldNum" sz="quarter" idx="12"/>
          </p:nvPr>
        </p:nvSpPr>
        <p:spPr/>
        <p:txBody>
          <a:bodyPr/>
          <a:lstStyle/>
          <a:p>
            <a:fld id="{B3F974CC-5368-4B37-BE2A-C3F633A51BDD}" type="slidenum">
              <a:rPr lang="lv-LV" smtClean="0"/>
              <a:t>‹#›</a:t>
            </a:fld>
            <a:endParaRPr lang="lv-LV"/>
          </a:p>
        </p:txBody>
      </p:sp>
    </p:spTree>
    <p:extLst>
      <p:ext uri="{BB962C8B-B14F-4D97-AF65-F5344CB8AC3E}">
        <p14:creationId xmlns:p14="http://schemas.microsoft.com/office/powerpoint/2010/main" val="1977591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E412D-5E64-4A4A-A362-58AB5C7190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BFCA65FD-BD9E-4252-AE0E-A27AF25D9D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83430D-9A44-4AEE-955A-D9650FAFC01F}"/>
              </a:ext>
            </a:extLst>
          </p:cNvPr>
          <p:cNvSpPr>
            <a:spLocks noGrp="1"/>
          </p:cNvSpPr>
          <p:nvPr>
            <p:ph type="dt" sz="half" idx="10"/>
          </p:nvPr>
        </p:nvSpPr>
        <p:spPr/>
        <p:txBody>
          <a:bodyPr/>
          <a:lstStyle/>
          <a:p>
            <a:fld id="{9D3BF87D-B623-4C14-B2EE-3E0F5E5285D8}" type="datetimeFigureOut">
              <a:rPr lang="lv-LV" smtClean="0"/>
              <a:t>27.02.2023</a:t>
            </a:fld>
            <a:endParaRPr lang="lv-LV"/>
          </a:p>
        </p:txBody>
      </p:sp>
      <p:sp>
        <p:nvSpPr>
          <p:cNvPr id="5" name="Footer Placeholder 4">
            <a:extLst>
              <a:ext uri="{FF2B5EF4-FFF2-40B4-BE49-F238E27FC236}">
                <a16:creationId xmlns:a16="http://schemas.microsoft.com/office/drawing/2014/main" id="{5D13D01C-7516-4AE0-BDA6-DAACE4D6E99C}"/>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8EF0BD4-545D-4B8B-89CC-71201E84BC6A}"/>
              </a:ext>
            </a:extLst>
          </p:cNvPr>
          <p:cNvSpPr>
            <a:spLocks noGrp="1"/>
          </p:cNvSpPr>
          <p:nvPr>
            <p:ph type="sldNum" sz="quarter" idx="12"/>
          </p:nvPr>
        </p:nvSpPr>
        <p:spPr/>
        <p:txBody>
          <a:bodyPr/>
          <a:lstStyle/>
          <a:p>
            <a:fld id="{B3F974CC-5368-4B37-BE2A-C3F633A51BDD}" type="slidenum">
              <a:rPr lang="lv-LV" smtClean="0"/>
              <a:t>‹#›</a:t>
            </a:fld>
            <a:endParaRPr lang="lv-LV"/>
          </a:p>
        </p:txBody>
      </p:sp>
    </p:spTree>
    <p:extLst>
      <p:ext uri="{BB962C8B-B14F-4D97-AF65-F5344CB8AC3E}">
        <p14:creationId xmlns:p14="http://schemas.microsoft.com/office/powerpoint/2010/main" val="327231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BA867-3F5D-41D3-8D65-826ECE466526}"/>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A5D62F16-0985-432A-BA4B-EAE52CD3E6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AAF7AB80-0931-4B76-8702-E07D1C64DF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F187BE33-087A-45BD-A497-38E36FC95A79}"/>
              </a:ext>
            </a:extLst>
          </p:cNvPr>
          <p:cNvSpPr>
            <a:spLocks noGrp="1"/>
          </p:cNvSpPr>
          <p:nvPr>
            <p:ph type="dt" sz="half" idx="10"/>
          </p:nvPr>
        </p:nvSpPr>
        <p:spPr/>
        <p:txBody>
          <a:bodyPr/>
          <a:lstStyle/>
          <a:p>
            <a:fld id="{9D3BF87D-B623-4C14-B2EE-3E0F5E5285D8}" type="datetimeFigureOut">
              <a:rPr lang="lv-LV" smtClean="0"/>
              <a:t>27.02.2023</a:t>
            </a:fld>
            <a:endParaRPr lang="lv-LV"/>
          </a:p>
        </p:txBody>
      </p:sp>
      <p:sp>
        <p:nvSpPr>
          <p:cNvPr id="6" name="Footer Placeholder 5">
            <a:extLst>
              <a:ext uri="{FF2B5EF4-FFF2-40B4-BE49-F238E27FC236}">
                <a16:creationId xmlns:a16="http://schemas.microsoft.com/office/drawing/2014/main" id="{2958F68B-8AEE-4074-BA84-076A28D63D05}"/>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991396E9-8B9A-4688-9C7C-0443BEDC16B1}"/>
              </a:ext>
            </a:extLst>
          </p:cNvPr>
          <p:cNvSpPr>
            <a:spLocks noGrp="1"/>
          </p:cNvSpPr>
          <p:nvPr>
            <p:ph type="sldNum" sz="quarter" idx="12"/>
          </p:nvPr>
        </p:nvSpPr>
        <p:spPr/>
        <p:txBody>
          <a:bodyPr/>
          <a:lstStyle/>
          <a:p>
            <a:fld id="{B3F974CC-5368-4B37-BE2A-C3F633A51BDD}" type="slidenum">
              <a:rPr lang="lv-LV" smtClean="0"/>
              <a:t>‹#›</a:t>
            </a:fld>
            <a:endParaRPr lang="lv-LV"/>
          </a:p>
        </p:txBody>
      </p:sp>
    </p:spTree>
    <p:extLst>
      <p:ext uri="{BB962C8B-B14F-4D97-AF65-F5344CB8AC3E}">
        <p14:creationId xmlns:p14="http://schemas.microsoft.com/office/powerpoint/2010/main" val="3023672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0A2B5-A053-4A1F-ABD9-1EA2929DE91E}"/>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8B0C20E8-F3A9-48C6-954C-C007252046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CD1E2B-7975-4A0D-BD74-A3FDF9C11F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5232CEAC-76EC-442B-803F-07B6A76BF3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53F778-5504-49DC-9A45-449DC068C9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C0A3E177-E0EA-4859-8519-B5AE32FA26AE}"/>
              </a:ext>
            </a:extLst>
          </p:cNvPr>
          <p:cNvSpPr>
            <a:spLocks noGrp="1"/>
          </p:cNvSpPr>
          <p:nvPr>
            <p:ph type="dt" sz="half" idx="10"/>
          </p:nvPr>
        </p:nvSpPr>
        <p:spPr/>
        <p:txBody>
          <a:bodyPr/>
          <a:lstStyle/>
          <a:p>
            <a:fld id="{9D3BF87D-B623-4C14-B2EE-3E0F5E5285D8}" type="datetimeFigureOut">
              <a:rPr lang="lv-LV" smtClean="0"/>
              <a:t>27.02.2023</a:t>
            </a:fld>
            <a:endParaRPr lang="lv-LV"/>
          </a:p>
        </p:txBody>
      </p:sp>
      <p:sp>
        <p:nvSpPr>
          <p:cNvPr id="8" name="Footer Placeholder 7">
            <a:extLst>
              <a:ext uri="{FF2B5EF4-FFF2-40B4-BE49-F238E27FC236}">
                <a16:creationId xmlns:a16="http://schemas.microsoft.com/office/drawing/2014/main" id="{F2C315B1-D619-49D6-9232-6D8F4AA7FDA3}"/>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2230B7E3-2377-4665-B724-C45AD104E346}"/>
              </a:ext>
            </a:extLst>
          </p:cNvPr>
          <p:cNvSpPr>
            <a:spLocks noGrp="1"/>
          </p:cNvSpPr>
          <p:nvPr>
            <p:ph type="sldNum" sz="quarter" idx="12"/>
          </p:nvPr>
        </p:nvSpPr>
        <p:spPr/>
        <p:txBody>
          <a:bodyPr/>
          <a:lstStyle/>
          <a:p>
            <a:fld id="{B3F974CC-5368-4B37-BE2A-C3F633A51BDD}" type="slidenum">
              <a:rPr lang="lv-LV" smtClean="0"/>
              <a:t>‹#›</a:t>
            </a:fld>
            <a:endParaRPr lang="lv-LV"/>
          </a:p>
        </p:txBody>
      </p:sp>
    </p:spTree>
    <p:extLst>
      <p:ext uri="{BB962C8B-B14F-4D97-AF65-F5344CB8AC3E}">
        <p14:creationId xmlns:p14="http://schemas.microsoft.com/office/powerpoint/2010/main" val="83493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E1FC6-F8FC-43A1-8B9F-7A33E872B543}"/>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2BD048AF-F16B-455A-A73F-286395C830A2}"/>
              </a:ext>
            </a:extLst>
          </p:cNvPr>
          <p:cNvSpPr>
            <a:spLocks noGrp="1"/>
          </p:cNvSpPr>
          <p:nvPr>
            <p:ph type="dt" sz="half" idx="10"/>
          </p:nvPr>
        </p:nvSpPr>
        <p:spPr/>
        <p:txBody>
          <a:bodyPr/>
          <a:lstStyle/>
          <a:p>
            <a:fld id="{9D3BF87D-B623-4C14-B2EE-3E0F5E5285D8}" type="datetimeFigureOut">
              <a:rPr lang="lv-LV" smtClean="0"/>
              <a:t>27.02.2023</a:t>
            </a:fld>
            <a:endParaRPr lang="lv-LV"/>
          </a:p>
        </p:txBody>
      </p:sp>
      <p:sp>
        <p:nvSpPr>
          <p:cNvPr id="4" name="Footer Placeholder 3">
            <a:extLst>
              <a:ext uri="{FF2B5EF4-FFF2-40B4-BE49-F238E27FC236}">
                <a16:creationId xmlns:a16="http://schemas.microsoft.com/office/drawing/2014/main" id="{DBFBCAB0-37A8-4C81-99D6-828A232D4686}"/>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35B7FBFD-918A-47B1-8C7B-A3399061743D}"/>
              </a:ext>
            </a:extLst>
          </p:cNvPr>
          <p:cNvSpPr>
            <a:spLocks noGrp="1"/>
          </p:cNvSpPr>
          <p:nvPr>
            <p:ph type="sldNum" sz="quarter" idx="12"/>
          </p:nvPr>
        </p:nvSpPr>
        <p:spPr/>
        <p:txBody>
          <a:bodyPr/>
          <a:lstStyle/>
          <a:p>
            <a:fld id="{B3F974CC-5368-4B37-BE2A-C3F633A51BDD}" type="slidenum">
              <a:rPr lang="lv-LV" smtClean="0"/>
              <a:t>‹#›</a:t>
            </a:fld>
            <a:endParaRPr lang="lv-LV"/>
          </a:p>
        </p:txBody>
      </p:sp>
    </p:spTree>
    <p:extLst>
      <p:ext uri="{BB962C8B-B14F-4D97-AF65-F5344CB8AC3E}">
        <p14:creationId xmlns:p14="http://schemas.microsoft.com/office/powerpoint/2010/main" val="396253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C1CC06-AB3D-47E7-BA2C-314370E332B6}"/>
              </a:ext>
            </a:extLst>
          </p:cNvPr>
          <p:cNvSpPr>
            <a:spLocks noGrp="1"/>
          </p:cNvSpPr>
          <p:nvPr>
            <p:ph type="dt" sz="half" idx="10"/>
          </p:nvPr>
        </p:nvSpPr>
        <p:spPr/>
        <p:txBody>
          <a:bodyPr/>
          <a:lstStyle/>
          <a:p>
            <a:fld id="{9D3BF87D-B623-4C14-B2EE-3E0F5E5285D8}" type="datetimeFigureOut">
              <a:rPr lang="lv-LV" smtClean="0"/>
              <a:t>27.02.2023</a:t>
            </a:fld>
            <a:endParaRPr lang="lv-LV"/>
          </a:p>
        </p:txBody>
      </p:sp>
      <p:sp>
        <p:nvSpPr>
          <p:cNvPr id="3" name="Footer Placeholder 2">
            <a:extLst>
              <a:ext uri="{FF2B5EF4-FFF2-40B4-BE49-F238E27FC236}">
                <a16:creationId xmlns:a16="http://schemas.microsoft.com/office/drawing/2014/main" id="{70BA9FCD-63AA-443C-8E8A-03B764769646}"/>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902801CD-9C37-4953-BB0A-2B9A18F19E9B}"/>
              </a:ext>
            </a:extLst>
          </p:cNvPr>
          <p:cNvSpPr>
            <a:spLocks noGrp="1"/>
          </p:cNvSpPr>
          <p:nvPr>
            <p:ph type="sldNum" sz="quarter" idx="12"/>
          </p:nvPr>
        </p:nvSpPr>
        <p:spPr/>
        <p:txBody>
          <a:bodyPr/>
          <a:lstStyle/>
          <a:p>
            <a:fld id="{B3F974CC-5368-4B37-BE2A-C3F633A51BDD}" type="slidenum">
              <a:rPr lang="lv-LV" smtClean="0"/>
              <a:t>‹#›</a:t>
            </a:fld>
            <a:endParaRPr lang="lv-LV"/>
          </a:p>
        </p:txBody>
      </p:sp>
    </p:spTree>
    <p:extLst>
      <p:ext uri="{BB962C8B-B14F-4D97-AF65-F5344CB8AC3E}">
        <p14:creationId xmlns:p14="http://schemas.microsoft.com/office/powerpoint/2010/main" val="1238354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A5561-BD1E-4517-8D70-8DE5030CA6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61FC7235-F8D2-4119-B3A3-65371558C7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63BFC712-1A50-4B1A-8FFD-D82FDA70FC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4F7A7C-87D4-4B34-9F4C-32428429B4A1}"/>
              </a:ext>
            </a:extLst>
          </p:cNvPr>
          <p:cNvSpPr>
            <a:spLocks noGrp="1"/>
          </p:cNvSpPr>
          <p:nvPr>
            <p:ph type="dt" sz="half" idx="10"/>
          </p:nvPr>
        </p:nvSpPr>
        <p:spPr/>
        <p:txBody>
          <a:bodyPr/>
          <a:lstStyle/>
          <a:p>
            <a:fld id="{9D3BF87D-B623-4C14-B2EE-3E0F5E5285D8}" type="datetimeFigureOut">
              <a:rPr lang="lv-LV" smtClean="0"/>
              <a:t>27.02.2023</a:t>
            </a:fld>
            <a:endParaRPr lang="lv-LV"/>
          </a:p>
        </p:txBody>
      </p:sp>
      <p:sp>
        <p:nvSpPr>
          <p:cNvPr id="6" name="Footer Placeholder 5">
            <a:extLst>
              <a:ext uri="{FF2B5EF4-FFF2-40B4-BE49-F238E27FC236}">
                <a16:creationId xmlns:a16="http://schemas.microsoft.com/office/drawing/2014/main" id="{2F5789D6-E8EA-473F-B1BE-548C8B6D156D}"/>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D7A93D2B-96A8-43DB-BBE1-5DB0C0B09502}"/>
              </a:ext>
            </a:extLst>
          </p:cNvPr>
          <p:cNvSpPr>
            <a:spLocks noGrp="1"/>
          </p:cNvSpPr>
          <p:nvPr>
            <p:ph type="sldNum" sz="quarter" idx="12"/>
          </p:nvPr>
        </p:nvSpPr>
        <p:spPr/>
        <p:txBody>
          <a:bodyPr/>
          <a:lstStyle/>
          <a:p>
            <a:fld id="{B3F974CC-5368-4B37-BE2A-C3F633A51BDD}" type="slidenum">
              <a:rPr lang="lv-LV" smtClean="0"/>
              <a:t>‹#›</a:t>
            </a:fld>
            <a:endParaRPr lang="lv-LV"/>
          </a:p>
        </p:txBody>
      </p:sp>
    </p:spTree>
    <p:extLst>
      <p:ext uri="{BB962C8B-B14F-4D97-AF65-F5344CB8AC3E}">
        <p14:creationId xmlns:p14="http://schemas.microsoft.com/office/powerpoint/2010/main" val="916559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351DF-6B9B-4EDF-8D33-48AF91BDD8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C5FCC9F9-0CD2-41CB-9278-4B5ECF26DB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22A6FFBA-B931-4B5A-8F7C-DE9CFBCC5C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6FD7EB-174E-4ACD-AF7B-D61EFECDBEF0}"/>
              </a:ext>
            </a:extLst>
          </p:cNvPr>
          <p:cNvSpPr>
            <a:spLocks noGrp="1"/>
          </p:cNvSpPr>
          <p:nvPr>
            <p:ph type="dt" sz="half" idx="10"/>
          </p:nvPr>
        </p:nvSpPr>
        <p:spPr/>
        <p:txBody>
          <a:bodyPr/>
          <a:lstStyle/>
          <a:p>
            <a:fld id="{9D3BF87D-B623-4C14-B2EE-3E0F5E5285D8}" type="datetimeFigureOut">
              <a:rPr lang="lv-LV" smtClean="0"/>
              <a:t>27.02.2023</a:t>
            </a:fld>
            <a:endParaRPr lang="lv-LV"/>
          </a:p>
        </p:txBody>
      </p:sp>
      <p:sp>
        <p:nvSpPr>
          <p:cNvPr id="6" name="Footer Placeholder 5">
            <a:extLst>
              <a:ext uri="{FF2B5EF4-FFF2-40B4-BE49-F238E27FC236}">
                <a16:creationId xmlns:a16="http://schemas.microsoft.com/office/drawing/2014/main" id="{4F54CD1F-0128-41D0-8C8A-35224647EB6F}"/>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C41D221E-39D3-4C58-8801-18FFAD39F38B}"/>
              </a:ext>
            </a:extLst>
          </p:cNvPr>
          <p:cNvSpPr>
            <a:spLocks noGrp="1"/>
          </p:cNvSpPr>
          <p:nvPr>
            <p:ph type="sldNum" sz="quarter" idx="12"/>
          </p:nvPr>
        </p:nvSpPr>
        <p:spPr/>
        <p:txBody>
          <a:bodyPr/>
          <a:lstStyle/>
          <a:p>
            <a:fld id="{B3F974CC-5368-4B37-BE2A-C3F633A51BDD}" type="slidenum">
              <a:rPr lang="lv-LV" smtClean="0"/>
              <a:t>‹#›</a:t>
            </a:fld>
            <a:endParaRPr lang="lv-LV"/>
          </a:p>
        </p:txBody>
      </p:sp>
    </p:spTree>
    <p:extLst>
      <p:ext uri="{BB962C8B-B14F-4D97-AF65-F5344CB8AC3E}">
        <p14:creationId xmlns:p14="http://schemas.microsoft.com/office/powerpoint/2010/main" val="2621069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2917FC-0BA4-4EA9-84CB-1EA7C35599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2D818AEE-E5DF-42D8-94F3-25F31BA479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E0D1BE27-3EEA-47E7-881D-89B8CB753D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3BF87D-B623-4C14-B2EE-3E0F5E5285D8}" type="datetimeFigureOut">
              <a:rPr lang="lv-LV" smtClean="0"/>
              <a:t>27.02.2023</a:t>
            </a:fld>
            <a:endParaRPr lang="lv-LV"/>
          </a:p>
        </p:txBody>
      </p:sp>
      <p:sp>
        <p:nvSpPr>
          <p:cNvPr id="5" name="Footer Placeholder 4">
            <a:extLst>
              <a:ext uri="{FF2B5EF4-FFF2-40B4-BE49-F238E27FC236}">
                <a16:creationId xmlns:a16="http://schemas.microsoft.com/office/drawing/2014/main" id="{F6EA9F9B-8FB2-4333-B632-7972F8E134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34ABFA0D-91AF-4A41-8559-28902DAD5C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F974CC-5368-4B37-BE2A-C3F633A51BDD}" type="slidenum">
              <a:rPr lang="lv-LV" smtClean="0"/>
              <a:t>‹#›</a:t>
            </a:fld>
            <a:endParaRPr lang="lv-LV"/>
          </a:p>
        </p:txBody>
      </p:sp>
    </p:spTree>
    <p:extLst>
      <p:ext uri="{BB962C8B-B14F-4D97-AF65-F5344CB8AC3E}">
        <p14:creationId xmlns:p14="http://schemas.microsoft.com/office/powerpoint/2010/main" val="1414069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0" descr="M:\Dome\Sabiedrisko_attiecibu_parvalde\Simbolika\Logo 2016\Jelgava-siluets2016_zils_sarkans.png">
            <a:extLst>
              <a:ext uri="{FF2B5EF4-FFF2-40B4-BE49-F238E27FC236}">
                <a16:creationId xmlns:a16="http://schemas.microsoft.com/office/drawing/2014/main" id="{22E74956-64A4-4E57-B703-2F8E00DAE2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4184282"/>
            <a:ext cx="12192000" cy="2673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Attēls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50192" y="353715"/>
            <a:ext cx="3153177" cy="1601814"/>
          </a:xfrm>
          <a:prstGeom prst="rect">
            <a:avLst/>
          </a:prstGeom>
        </p:spPr>
      </p:pic>
      <p:sp>
        <p:nvSpPr>
          <p:cNvPr id="6" name="AutoShape 5"/>
          <p:cNvSpPr>
            <a:spLocks/>
          </p:cNvSpPr>
          <p:nvPr/>
        </p:nvSpPr>
        <p:spPr bwMode="auto">
          <a:xfrm>
            <a:off x="2332139" y="2070233"/>
            <a:ext cx="6988029" cy="222875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softEdge rad="317500"/>
          </a:effectLst>
        </p:spPr>
        <p:txBody>
          <a:bodyPr lIns="24243" tIns="24243" rIns="24243" bIns="24243" anchor="ct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fontAlgn="auto">
              <a:spcAft>
                <a:spcPts val="0"/>
              </a:spcAft>
              <a:defRPr/>
            </a:pPr>
            <a:r>
              <a:rPr lang="lv-LV" sz="3600" b="1" dirty="0">
                <a:solidFill>
                  <a:srgbClr val="6F2927"/>
                </a:solidFill>
                <a:latin typeface="Times New Roman" panose="02020603050405020304" pitchFamily="18" charset="0"/>
                <a:cs typeface="Times New Roman" panose="02020603050405020304" pitchFamily="18" charset="0"/>
              </a:rPr>
              <a:t>Līdzfinansējuma saņemšana daudzdzīvokļu dzīvojamām mājām piesaistīto zemesgabalu labiekārtošanai 2023.gadā</a:t>
            </a:r>
            <a:endParaRPr lang="lv-LV" sz="3600" b="1" spc="-165" dirty="0">
              <a:ln>
                <a:solidFill>
                  <a:schemeClr val="bg1">
                    <a:lumMod val="95000"/>
                  </a:schemeClr>
                </a:solidFill>
              </a:ln>
              <a:solidFill>
                <a:srgbClr val="6F2927"/>
              </a:solidFill>
              <a:latin typeface="Times New Roman" panose="02020603050405020304" pitchFamily="18" charset="0"/>
              <a:cs typeface="Times New Roman" panose="02020603050405020304" pitchFamily="18" charset="0"/>
            </a:endParaRPr>
          </a:p>
        </p:txBody>
      </p:sp>
      <p:sp>
        <p:nvSpPr>
          <p:cNvPr id="7" name="Content Placeholder 2"/>
          <p:cNvSpPr txBox="1">
            <a:spLocks/>
          </p:cNvSpPr>
          <p:nvPr/>
        </p:nvSpPr>
        <p:spPr>
          <a:xfrm>
            <a:off x="8785023" y="4097784"/>
            <a:ext cx="2738438" cy="987139"/>
          </a:xfrm>
          <a:prstGeom prst="rect">
            <a:avLst/>
          </a:prstGeom>
        </p:spPr>
        <p:txBody>
          <a:bodyPr lIns="91423" tIns="45710" rIns="91423" bIns="45710">
            <a:noAutofit/>
          </a:bodyP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914225" fontAlgn="auto">
              <a:spcBef>
                <a:spcPts val="286"/>
              </a:spcBef>
              <a:spcAft>
                <a:spcPts val="286"/>
              </a:spcAft>
              <a:buSzPct val="75000"/>
              <a:defRPr/>
            </a:pPr>
            <a:r>
              <a:rPr lang="lv-LV" altLang="lv-LV" sz="1800" b="1" dirty="0">
                <a:solidFill>
                  <a:srgbClr val="012169"/>
                </a:solidFill>
                <a:latin typeface="Times New Roman" panose="02020603050405020304" pitchFamily="18" charset="0"/>
                <a:ea typeface="Verdana" pitchFamily="34" charset="0"/>
                <a:cs typeface="Times New Roman" panose="02020603050405020304" pitchFamily="18" charset="0"/>
              </a:rPr>
              <a:t>Kristīne Lazdiņa</a:t>
            </a:r>
          </a:p>
          <a:p>
            <a:pPr algn="ctr" defTabSz="914225" fontAlgn="auto">
              <a:spcBef>
                <a:spcPts val="286"/>
              </a:spcBef>
              <a:spcAft>
                <a:spcPts val="286"/>
              </a:spcAft>
              <a:buSzPct val="75000"/>
              <a:defRPr/>
            </a:pPr>
            <a:r>
              <a:rPr lang="lv-LV" altLang="lv-LV" sz="1800" b="1" i="1" dirty="0">
                <a:solidFill>
                  <a:srgbClr val="012169"/>
                </a:solidFill>
                <a:latin typeface="Times New Roman" panose="02020603050405020304" pitchFamily="18" charset="0"/>
                <a:ea typeface="Verdana" pitchFamily="34" charset="0"/>
                <a:cs typeface="Times New Roman" panose="02020603050405020304" pitchFamily="18" charset="0"/>
              </a:rPr>
              <a:t>Sabiedrisko attiecību speciāliste</a:t>
            </a:r>
          </a:p>
        </p:txBody>
      </p:sp>
      <p:pic>
        <p:nvPicPr>
          <p:cNvPr id="8" name="Picture 7">
            <a:extLst>
              <a:ext uri="{FF2B5EF4-FFF2-40B4-BE49-F238E27FC236}">
                <a16:creationId xmlns:a16="http://schemas.microsoft.com/office/drawing/2014/main" id="{5059332B-E7AC-4A7D-AB29-9AC189AFE10E}"/>
              </a:ext>
            </a:extLst>
          </p:cNvPr>
          <p:cNvPicPr>
            <a:picLocks noChangeAspect="1"/>
          </p:cNvPicPr>
          <p:nvPr/>
        </p:nvPicPr>
        <p:blipFill>
          <a:blip r:embed="rId4"/>
          <a:stretch>
            <a:fillRect/>
          </a:stretch>
        </p:blipFill>
        <p:spPr>
          <a:xfrm>
            <a:off x="7088633" y="336189"/>
            <a:ext cx="2738438" cy="1504636"/>
          </a:xfrm>
          <a:prstGeom prst="rect">
            <a:avLst/>
          </a:prstGeom>
        </p:spPr>
      </p:pic>
    </p:spTree>
    <p:extLst>
      <p:ext uri="{BB962C8B-B14F-4D97-AF65-F5344CB8AC3E}">
        <p14:creationId xmlns:p14="http://schemas.microsoft.com/office/powerpoint/2010/main" val="1280014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Attēls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91862" y="6300945"/>
            <a:ext cx="953568" cy="467248"/>
          </a:xfrm>
          <a:prstGeom prst="rect">
            <a:avLst/>
          </a:prstGeom>
        </p:spPr>
      </p:pic>
      <p:sp>
        <p:nvSpPr>
          <p:cNvPr id="17" name="AutoShape 5"/>
          <p:cNvSpPr>
            <a:spLocks/>
          </p:cNvSpPr>
          <p:nvPr/>
        </p:nvSpPr>
        <p:spPr bwMode="auto">
          <a:xfrm>
            <a:off x="3452882" y="199755"/>
            <a:ext cx="5286235" cy="59389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softEdge rad="317500"/>
          </a:effectLst>
        </p:spPr>
        <p:txBody>
          <a:bodyPr lIns="24243" tIns="24243" rIns="24243" bIns="24243" anchor="ct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872762" fontAlgn="auto">
              <a:spcBef>
                <a:spcPts val="0"/>
              </a:spcBef>
              <a:spcAft>
                <a:spcPts val="0"/>
              </a:spcAft>
              <a:defRPr/>
            </a:pPr>
            <a:r>
              <a:rPr lang="lv-LV" sz="3200" b="1" dirty="0">
                <a:solidFill>
                  <a:srgbClr val="0070C0"/>
                </a:solidFill>
                <a:latin typeface="Times New Roman" panose="02020603050405020304" pitchFamily="18" charset="0"/>
                <a:cs typeface="Times New Roman" panose="02020603050405020304" pitchFamily="18" charset="0"/>
              </a:rPr>
              <a:t>Realizētais 2022.gadā</a:t>
            </a:r>
            <a:endParaRPr lang="es-ES" sz="3200" b="1" dirty="0">
              <a:solidFill>
                <a:srgbClr val="0070C0"/>
              </a:solidFill>
              <a:latin typeface="Times New Roman" panose="02020603050405020304" pitchFamily="18" charset="0"/>
              <a:cs typeface="Times New Roman" panose="02020603050405020304" pitchFamily="18" charset="0"/>
            </a:endParaRPr>
          </a:p>
        </p:txBody>
      </p:sp>
      <p:sp>
        <p:nvSpPr>
          <p:cNvPr id="18" name="Content Placeholder 2"/>
          <p:cNvSpPr txBox="1">
            <a:spLocks/>
          </p:cNvSpPr>
          <p:nvPr/>
        </p:nvSpPr>
        <p:spPr>
          <a:xfrm>
            <a:off x="6746570" y="1859391"/>
            <a:ext cx="4980325" cy="1166526"/>
          </a:xfrm>
          <a:prstGeom prst="rect">
            <a:avLst/>
          </a:prstGeom>
          <a:solidFill>
            <a:schemeClr val="accent2">
              <a:lumMod val="20000"/>
              <a:lumOff val="80000"/>
            </a:schemeClr>
          </a:solidFill>
        </p:spPr>
        <p:txBody>
          <a:bodyPr lIns="91423" tIns="45710" rIns="91423" bIns="45710">
            <a:noAutofit/>
          </a:bodyP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914225" fontAlgn="auto">
              <a:spcBef>
                <a:spcPts val="286"/>
              </a:spcBef>
              <a:spcAft>
                <a:spcPts val="286"/>
              </a:spcAft>
              <a:buSzPct val="75000"/>
              <a:defRPr/>
            </a:pPr>
            <a:r>
              <a:rPr lang="lv-LV" sz="2000" i="0" dirty="0">
                <a:solidFill>
                  <a:srgbClr val="0070C0"/>
                </a:solidFill>
                <a:effectLst/>
                <a:latin typeface="Times New Roman" panose="02020603050405020304" pitchFamily="18" charset="0"/>
                <a:cs typeface="Times New Roman" panose="02020603050405020304" pitchFamily="18" charset="0"/>
              </a:rPr>
              <a:t>SIA “Jelgavas namsaimnieks” </a:t>
            </a:r>
          </a:p>
          <a:p>
            <a:pPr algn="ctr" defTabSz="914225" fontAlgn="auto">
              <a:spcBef>
                <a:spcPts val="286"/>
              </a:spcBef>
              <a:spcAft>
                <a:spcPts val="286"/>
              </a:spcAft>
              <a:buSzPct val="75000"/>
              <a:defRPr/>
            </a:pPr>
            <a:r>
              <a:rPr lang="lv-LV" sz="2000" b="0" i="0" dirty="0">
                <a:solidFill>
                  <a:schemeClr val="accent5">
                    <a:lumMod val="75000"/>
                  </a:schemeClr>
                </a:solidFill>
                <a:effectLst/>
                <a:latin typeface="Times New Roman" panose="02020603050405020304" pitchFamily="18" charset="0"/>
                <a:cs typeface="Times New Roman" panose="02020603050405020304" pitchFamily="18" charset="0"/>
              </a:rPr>
              <a:t>Konteineru novietnes izbūve Satiksmes ielā 35A</a:t>
            </a:r>
            <a:r>
              <a:rPr lang="lv-LV" sz="2000" b="0" dirty="0">
                <a:solidFill>
                  <a:srgbClr val="0070C0"/>
                </a:solidFill>
                <a:latin typeface="Times New Roman" panose="02020603050405020304" pitchFamily="18" charset="0"/>
                <a:cs typeface="Times New Roman" panose="02020603050405020304" pitchFamily="18" charset="0"/>
              </a:rPr>
              <a:t>, </a:t>
            </a:r>
            <a:r>
              <a:rPr lang="lv-LV" sz="1600" dirty="0">
                <a:solidFill>
                  <a:schemeClr val="accent5">
                    <a:lumMod val="75000"/>
                  </a:schemeClr>
                </a:solidFill>
                <a:latin typeface="Times New Roman" panose="02020603050405020304" pitchFamily="18" charset="0"/>
                <a:cs typeface="Times New Roman" panose="02020603050405020304" pitchFamily="18" charset="0"/>
              </a:rPr>
              <a:t>pašvaldības līdzfinansējums 12577,91 eiro.</a:t>
            </a:r>
            <a:endParaRPr lang="lv-LV" sz="2000" i="0" dirty="0">
              <a:solidFill>
                <a:schemeClr val="accent5">
                  <a:lumMod val="75000"/>
                </a:schemeClr>
              </a:solidFill>
              <a:effectLst/>
              <a:latin typeface="Times New Roman" panose="02020603050405020304" pitchFamily="18" charset="0"/>
              <a:cs typeface="Times New Roman" panose="02020603050405020304" pitchFamily="18" charset="0"/>
            </a:endParaRPr>
          </a:p>
          <a:p>
            <a:pPr algn="ctr" defTabSz="914225" fontAlgn="auto">
              <a:spcBef>
                <a:spcPts val="286"/>
              </a:spcBef>
              <a:spcAft>
                <a:spcPts val="286"/>
              </a:spcAft>
              <a:buSzPct val="75000"/>
              <a:defRPr/>
            </a:pPr>
            <a:endParaRPr lang="lv-LV" sz="2000" i="0" dirty="0">
              <a:solidFill>
                <a:srgbClr val="0070C0"/>
              </a:solidFill>
              <a:effectLst/>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5092496E-7905-4C79-A046-6358A8D181A8}"/>
              </a:ext>
            </a:extLst>
          </p:cNvPr>
          <p:cNvPicPr>
            <a:picLocks noChangeAspect="1"/>
          </p:cNvPicPr>
          <p:nvPr/>
        </p:nvPicPr>
        <p:blipFill>
          <a:blip r:embed="rId3"/>
          <a:stretch>
            <a:fillRect/>
          </a:stretch>
        </p:blipFill>
        <p:spPr>
          <a:xfrm>
            <a:off x="6746572" y="6174297"/>
            <a:ext cx="1080891" cy="593896"/>
          </a:xfrm>
          <a:prstGeom prst="rect">
            <a:avLst/>
          </a:prstGeom>
        </p:spPr>
      </p:pic>
      <p:sp>
        <p:nvSpPr>
          <p:cNvPr id="10" name="Content Placeholder 2">
            <a:extLst>
              <a:ext uri="{FF2B5EF4-FFF2-40B4-BE49-F238E27FC236}">
                <a16:creationId xmlns:a16="http://schemas.microsoft.com/office/drawing/2014/main" id="{13EB7167-6667-43C0-9D8C-F61DAFADBB7A}"/>
              </a:ext>
            </a:extLst>
          </p:cNvPr>
          <p:cNvSpPr txBox="1">
            <a:spLocks/>
          </p:cNvSpPr>
          <p:nvPr/>
        </p:nvSpPr>
        <p:spPr>
          <a:xfrm>
            <a:off x="465105" y="4834007"/>
            <a:ext cx="5495538" cy="1340290"/>
          </a:xfrm>
          <a:prstGeom prst="rect">
            <a:avLst/>
          </a:prstGeom>
          <a:solidFill>
            <a:schemeClr val="accent2">
              <a:lumMod val="20000"/>
              <a:lumOff val="80000"/>
            </a:schemeClr>
          </a:solidFill>
        </p:spPr>
        <p:txBody>
          <a:bodyPr lIns="91423" tIns="45710" rIns="91423" bIns="45710">
            <a:noAutofit/>
          </a:bodyP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a:r>
              <a:rPr lang="lv-LV" sz="2000" i="0" dirty="0">
                <a:solidFill>
                  <a:srgbClr val="0070C0"/>
                </a:solidFill>
                <a:effectLst/>
                <a:latin typeface="Times New Roman" panose="02020603050405020304" pitchFamily="18" charset="0"/>
                <a:cs typeface="Times New Roman" panose="02020603050405020304" pitchFamily="18" charset="0"/>
              </a:rPr>
              <a:t>SIA “Jelgavas nekustamā īpašuma pārvalde”</a:t>
            </a:r>
          </a:p>
          <a:p>
            <a:pPr algn="ctr"/>
            <a:r>
              <a:rPr lang="lv-LV" sz="2000" b="0" i="0" dirty="0">
                <a:solidFill>
                  <a:schemeClr val="accent5">
                    <a:lumMod val="75000"/>
                  </a:schemeClr>
                </a:solidFill>
                <a:effectLst/>
                <a:latin typeface="Times New Roman" panose="02020603050405020304" pitchFamily="18" charset="0"/>
                <a:cs typeface="Times New Roman" panose="02020603050405020304" pitchFamily="18" charset="0"/>
              </a:rPr>
              <a:t>Asteru ielas 10 iekšpagalmā izbūvēta brauktuve un lietus ūdens kanalizācijas tīkli, </a:t>
            </a:r>
            <a:r>
              <a:rPr lang="lv-LV" sz="1600" dirty="0">
                <a:solidFill>
                  <a:schemeClr val="accent5">
                    <a:lumMod val="75000"/>
                  </a:schemeClr>
                </a:solidFill>
                <a:latin typeface="Times New Roman" panose="02020603050405020304" pitchFamily="18" charset="0"/>
                <a:cs typeface="Times New Roman" panose="02020603050405020304" pitchFamily="18" charset="0"/>
              </a:rPr>
              <a:t>pašvaldības līdzfinansējums </a:t>
            </a:r>
            <a:r>
              <a:rPr lang="lv-LV" sz="1600" b="0" i="0" dirty="0">
                <a:solidFill>
                  <a:schemeClr val="accent5">
                    <a:lumMod val="75000"/>
                  </a:schemeClr>
                </a:solidFill>
                <a:effectLst/>
                <a:latin typeface="Times New Roman" panose="02020603050405020304" pitchFamily="18" charset="0"/>
                <a:cs typeface="Times New Roman" panose="02020603050405020304" pitchFamily="18" charset="0"/>
              </a:rPr>
              <a:t>18001,05 </a:t>
            </a:r>
            <a:r>
              <a:rPr lang="lv-LV" sz="1600" dirty="0">
                <a:solidFill>
                  <a:schemeClr val="accent5">
                    <a:lumMod val="75000"/>
                  </a:schemeClr>
                </a:solidFill>
                <a:latin typeface="Times New Roman" panose="02020603050405020304" pitchFamily="18" charset="0"/>
                <a:cs typeface="Times New Roman" panose="02020603050405020304" pitchFamily="18" charset="0"/>
              </a:rPr>
              <a:t>eiro.</a:t>
            </a:r>
            <a:endParaRPr lang="lv-LV" sz="2000" i="0" dirty="0">
              <a:solidFill>
                <a:srgbClr val="0070C0"/>
              </a:solidFill>
              <a:effectLst/>
              <a:latin typeface="Times New Roman" panose="02020603050405020304" pitchFamily="18" charset="0"/>
              <a:cs typeface="Times New Roman" panose="02020603050405020304" pitchFamily="18" charset="0"/>
            </a:endParaRPr>
          </a:p>
        </p:txBody>
      </p:sp>
      <p:sp>
        <p:nvSpPr>
          <p:cNvPr id="2" name="Content Placeholder 2">
            <a:extLst>
              <a:ext uri="{FF2B5EF4-FFF2-40B4-BE49-F238E27FC236}">
                <a16:creationId xmlns:a16="http://schemas.microsoft.com/office/drawing/2014/main" id="{92746F2B-AC13-3195-6EEC-0F2467EF3BDA}"/>
              </a:ext>
            </a:extLst>
          </p:cNvPr>
          <p:cNvSpPr txBox="1">
            <a:spLocks/>
          </p:cNvSpPr>
          <p:nvPr/>
        </p:nvSpPr>
        <p:spPr>
          <a:xfrm>
            <a:off x="465105" y="1118520"/>
            <a:ext cx="5435840" cy="1481741"/>
          </a:xfrm>
          <a:prstGeom prst="rect">
            <a:avLst/>
          </a:prstGeom>
          <a:solidFill>
            <a:schemeClr val="accent2">
              <a:lumMod val="20000"/>
              <a:lumOff val="80000"/>
            </a:schemeClr>
          </a:solidFill>
        </p:spPr>
        <p:txBody>
          <a:bodyPr lIns="91423" tIns="45710" rIns="91423" bIns="45710">
            <a:noAutofit/>
          </a:bodyP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914225" fontAlgn="auto">
              <a:spcBef>
                <a:spcPts val="286"/>
              </a:spcBef>
              <a:spcAft>
                <a:spcPts val="286"/>
              </a:spcAft>
              <a:buSzPct val="75000"/>
              <a:defRPr/>
            </a:pPr>
            <a:r>
              <a:rPr lang="lv-LV" sz="2000" i="0" dirty="0">
                <a:solidFill>
                  <a:srgbClr val="0070C0"/>
                </a:solidFill>
                <a:effectLst/>
                <a:latin typeface="Times New Roman" panose="02020603050405020304" pitchFamily="18" charset="0"/>
                <a:cs typeface="Times New Roman" panose="02020603050405020304" pitchFamily="18" charset="0"/>
              </a:rPr>
              <a:t>SIA “Jelgavas nekustamā īpašuma pārvalde” </a:t>
            </a:r>
          </a:p>
          <a:p>
            <a:pPr algn="ctr" defTabSz="914225" fontAlgn="auto">
              <a:spcBef>
                <a:spcPts val="286"/>
              </a:spcBef>
              <a:spcAft>
                <a:spcPts val="286"/>
              </a:spcAft>
              <a:buSzPct val="75000"/>
              <a:defRPr/>
            </a:pPr>
            <a:r>
              <a:rPr lang="lv-LV" sz="2000" dirty="0">
                <a:solidFill>
                  <a:schemeClr val="accent5">
                    <a:lumMod val="75000"/>
                  </a:schemeClr>
                </a:solidFill>
                <a:latin typeface="Times New Roman" panose="02020603050405020304" pitchFamily="18" charset="0"/>
                <a:cs typeface="Times New Roman" panose="02020603050405020304" pitchFamily="18" charset="0"/>
              </a:rPr>
              <a:t>Pagalmā Pasta ielā 36 izbūvēts bruģēts stāvlaukums, kā arī sakārtota lietus ūdeņu novade, </a:t>
            </a:r>
            <a:r>
              <a:rPr lang="lv-LV" sz="1600" dirty="0">
                <a:solidFill>
                  <a:schemeClr val="accent5">
                    <a:lumMod val="75000"/>
                  </a:schemeClr>
                </a:solidFill>
                <a:latin typeface="Times New Roman" panose="02020603050405020304" pitchFamily="18" charset="0"/>
                <a:cs typeface="Times New Roman" panose="02020603050405020304" pitchFamily="18" charset="0"/>
              </a:rPr>
              <a:t>pašvaldības līdzfinansējums 10870,21 eiro.</a:t>
            </a:r>
            <a:endParaRPr lang="lv-LV" sz="2000" i="0" dirty="0">
              <a:solidFill>
                <a:srgbClr val="0070C0"/>
              </a:solidFill>
              <a:effectLst/>
              <a:latin typeface="Times New Roman" panose="02020603050405020304" pitchFamily="18" charset="0"/>
              <a:cs typeface="Times New Roman" panose="02020603050405020304" pitchFamily="18" charset="0"/>
            </a:endParaRPr>
          </a:p>
        </p:txBody>
      </p:sp>
      <p:sp>
        <p:nvSpPr>
          <p:cNvPr id="6" name="Content Placeholder 2">
            <a:extLst>
              <a:ext uri="{FF2B5EF4-FFF2-40B4-BE49-F238E27FC236}">
                <a16:creationId xmlns:a16="http://schemas.microsoft.com/office/drawing/2014/main" id="{F426184F-FA90-F562-2D2E-BCA4DEEF77FB}"/>
              </a:ext>
            </a:extLst>
          </p:cNvPr>
          <p:cNvSpPr txBox="1">
            <a:spLocks/>
          </p:cNvSpPr>
          <p:nvPr/>
        </p:nvSpPr>
        <p:spPr>
          <a:xfrm>
            <a:off x="858070" y="2976263"/>
            <a:ext cx="5435840" cy="1481741"/>
          </a:xfrm>
          <a:prstGeom prst="rect">
            <a:avLst/>
          </a:prstGeom>
          <a:solidFill>
            <a:schemeClr val="accent2">
              <a:lumMod val="20000"/>
              <a:lumOff val="80000"/>
            </a:schemeClr>
          </a:solidFill>
        </p:spPr>
        <p:txBody>
          <a:bodyPr lIns="91423" tIns="45710" rIns="91423" bIns="45710">
            <a:noAutofit/>
          </a:bodyP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914225" fontAlgn="auto">
              <a:spcBef>
                <a:spcPts val="286"/>
              </a:spcBef>
              <a:spcAft>
                <a:spcPts val="286"/>
              </a:spcAft>
              <a:buSzPct val="75000"/>
              <a:defRPr/>
            </a:pPr>
            <a:r>
              <a:rPr lang="lv-LV" sz="2000" i="0" dirty="0">
                <a:solidFill>
                  <a:srgbClr val="0070C0"/>
                </a:solidFill>
                <a:effectLst/>
                <a:latin typeface="Times New Roman" panose="02020603050405020304" pitchFamily="18" charset="0"/>
                <a:cs typeface="Times New Roman" panose="02020603050405020304" pitchFamily="18" charset="0"/>
              </a:rPr>
              <a:t>SIA “Jelgavas nekustamā īpašuma pārvalde” </a:t>
            </a:r>
          </a:p>
          <a:p>
            <a:pPr algn="ctr" defTabSz="914225" fontAlgn="auto">
              <a:spcBef>
                <a:spcPts val="286"/>
              </a:spcBef>
              <a:spcAft>
                <a:spcPts val="286"/>
              </a:spcAft>
              <a:buSzPct val="75000"/>
              <a:defRPr/>
            </a:pPr>
            <a:r>
              <a:rPr lang="lv-LV" sz="2000" dirty="0">
                <a:solidFill>
                  <a:schemeClr val="accent5">
                    <a:lumMod val="75000"/>
                  </a:schemeClr>
                </a:solidFill>
                <a:latin typeface="Times New Roman" panose="02020603050405020304" pitchFamily="18" charset="0"/>
                <a:cs typeface="Times New Roman" panose="02020603050405020304" pitchFamily="18" charset="0"/>
              </a:rPr>
              <a:t>Labiekārtots bērnu rotaļu laukums, ieklājot gumijas mulčas segumu, Tērvetes ielā 88, </a:t>
            </a:r>
            <a:r>
              <a:rPr lang="lv-LV" sz="1600" dirty="0">
                <a:solidFill>
                  <a:schemeClr val="accent5">
                    <a:lumMod val="75000"/>
                  </a:schemeClr>
                </a:solidFill>
                <a:latin typeface="Times New Roman" panose="02020603050405020304" pitchFamily="18" charset="0"/>
                <a:cs typeface="Times New Roman" panose="02020603050405020304" pitchFamily="18" charset="0"/>
              </a:rPr>
              <a:t>pašvaldības līdzfinansējums 6845,09 eiro.</a:t>
            </a:r>
            <a:endParaRPr lang="lv-LV" sz="2000" i="0" dirty="0">
              <a:solidFill>
                <a:srgbClr val="0070C0"/>
              </a:solidFill>
              <a:effectLst/>
              <a:latin typeface="Times New Roman" panose="02020603050405020304" pitchFamily="18" charset="0"/>
              <a:cs typeface="Times New Roman" panose="02020603050405020304" pitchFamily="18" charset="0"/>
            </a:endParaRPr>
          </a:p>
        </p:txBody>
      </p:sp>
      <p:pic>
        <p:nvPicPr>
          <p:cNvPr id="1026" name="Picture 2">
            <a:extLst>
              <a:ext uri="{FF2B5EF4-FFF2-40B4-BE49-F238E27FC236}">
                <a16:creationId xmlns:a16="http://schemas.microsoft.com/office/drawing/2014/main" id="{6000927B-6A29-1AAD-8E60-8B1F766194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5659" y="3218858"/>
            <a:ext cx="3721159" cy="24782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5328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Attēls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91862" y="6300945"/>
            <a:ext cx="953568" cy="467248"/>
          </a:xfrm>
          <a:prstGeom prst="rect">
            <a:avLst/>
          </a:prstGeom>
        </p:spPr>
      </p:pic>
      <p:sp>
        <p:nvSpPr>
          <p:cNvPr id="17" name="AutoShape 5"/>
          <p:cNvSpPr>
            <a:spLocks/>
          </p:cNvSpPr>
          <p:nvPr/>
        </p:nvSpPr>
        <p:spPr bwMode="auto">
          <a:xfrm>
            <a:off x="1805031" y="246028"/>
            <a:ext cx="8581938" cy="43767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softEdge rad="317500"/>
          </a:effectLst>
        </p:spPr>
        <p:txBody>
          <a:bodyPr lIns="24243" tIns="24243" rIns="24243" bIns="24243" anchor="ct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872762" fontAlgn="auto">
              <a:spcBef>
                <a:spcPts val="0"/>
              </a:spcBef>
              <a:spcAft>
                <a:spcPts val="0"/>
              </a:spcAft>
              <a:defRPr/>
            </a:pPr>
            <a:r>
              <a:rPr lang="lv-LV" sz="3200" b="1" dirty="0">
                <a:solidFill>
                  <a:srgbClr val="0070C0"/>
                </a:solidFill>
                <a:latin typeface="Times New Roman" panose="02020603050405020304" pitchFamily="18" charset="0"/>
                <a:cs typeface="Times New Roman" panose="02020603050405020304" pitchFamily="18" charset="0"/>
              </a:rPr>
              <a:t>Saistošie noteikumi</a:t>
            </a:r>
            <a:endParaRPr lang="es-ES" sz="3200" b="1" dirty="0">
              <a:solidFill>
                <a:srgbClr val="0070C0"/>
              </a:solidFill>
              <a:latin typeface="Times New Roman" panose="02020603050405020304" pitchFamily="18" charset="0"/>
              <a:cs typeface="Times New Roman" panose="02020603050405020304" pitchFamily="18" charset="0"/>
            </a:endParaRPr>
          </a:p>
        </p:txBody>
      </p:sp>
      <p:sp>
        <p:nvSpPr>
          <p:cNvPr id="18" name="Content Placeholder 2"/>
          <p:cNvSpPr txBox="1">
            <a:spLocks/>
          </p:cNvSpPr>
          <p:nvPr/>
        </p:nvSpPr>
        <p:spPr>
          <a:xfrm>
            <a:off x="676712" y="895119"/>
            <a:ext cx="10838576" cy="5405826"/>
          </a:xfrm>
          <a:prstGeom prst="rect">
            <a:avLst/>
          </a:prstGeom>
        </p:spPr>
        <p:txBody>
          <a:bodyPr lIns="91423" tIns="45710" rIns="91423" bIns="45710">
            <a:noAutofit/>
          </a:bodyP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914225" fontAlgn="auto">
              <a:spcBef>
                <a:spcPts val="0"/>
              </a:spcBef>
              <a:spcAft>
                <a:spcPts val="0"/>
              </a:spcAft>
              <a:buSzPct val="75000"/>
              <a:defRPr/>
            </a:pPr>
            <a:r>
              <a:rPr lang="lv-LV" sz="2400" b="1" i="0" dirty="0">
                <a:solidFill>
                  <a:srgbClr val="0070C0"/>
                </a:solidFill>
                <a:effectLst/>
                <a:latin typeface="Times New Roman" panose="02020603050405020304" pitchFamily="18" charset="0"/>
                <a:cs typeface="Times New Roman" panose="02020603050405020304" pitchFamily="18" charset="0"/>
              </a:rPr>
              <a:t>2022.gada 24.februāra saistošie noteikumi Nr.22-5</a:t>
            </a:r>
            <a:r>
              <a:rPr lang="lv-LV" sz="2000" b="1" i="0" dirty="0">
                <a:solidFill>
                  <a:srgbClr val="0070C0"/>
                </a:solidFill>
                <a:effectLst/>
                <a:latin typeface="Times New Roman" panose="02020603050405020304" pitchFamily="18" charset="0"/>
                <a:cs typeface="Times New Roman" panose="02020603050405020304" pitchFamily="18" charset="0"/>
              </a:rPr>
              <a:t> </a:t>
            </a:r>
          </a:p>
          <a:p>
            <a:pPr algn="ctr" defTabSz="914225" fontAlgn="auto">
              <a:spcBef>
                <a:spcPts val="0"/>
              </a:spcBef>
              <a:spcAft>
                <a:spcPts val="0"/>
              </a:spcAft>
              <a:buSzPct val="75000"/>
              <a:defRPr/>
            </a:pPr>
            <a:r>
              <a:rPr lang="lv-LV" sz="2000" b="0" i="0" dirty="0">
                <a:solidFill>
                  <a:srgbClr val="0070C0"/>
                </a:solidFill>
                <a:effectLst/>
                <a:latin typeface="Times New Roman" panose="02020603050405020304" pitchFamily="18" charset="0"/>
                <a:cs typeface="Times New Roman" panose="02020603050405020304" pitchFamily="18" charset="0"/>
              </a:rPr>
              <a:t>“Par Jelgavas valstspilsētas pašvaldības līdzfinansējumu daudzdzīvokļu dzīvojamām mājām piesaistīto zemesgabalu labiekārtošanai” nosaka</a:t>
            </a:r>
          </a:p>
          <a:p>
            <a:pPr algn="ctr" defTabSz="914225" fontAlgn="auto">
              <a:spcBef>
                <a:spcPts val="0"/>
              </a:spcBef>
              <a:spcAft>
                <a:spcPts val="0"/>
              </a:spcAft>
              <a:buSzPct val="75000"/>
              <a:defRPr/>
            </a:pPr>
            <a:endParaRPr lang="lv-LV" sz="2000" b="0" i="0" dirty="0">
              <a:solidFill>
                <a:srgbClr val="0070C0"/>
              </a:solidFill>
              <a:effectLst/>
              <a:latin typeface="Times New Roman" panose="02020603050405020304" pitchFamily="18" charset="0"/>
              <a:cs typeface="Times New Roman" panose="02020603050405020304" pitchFamily="18" charset="0"/>
            </a:endParaRPr>
          </a:p>
          <a:p>
            <a:pPr algn="ctr" defTabSz="914225" fontAlgn="auto">
              <a:spcBef>
                <a:spcPts val="286"/>
              </a:spcBef>
              <a:spcAft>
                <a:spcPts val="286"/>
              </a:spcAft>
              <a:buSzPct val="75000"/>
              <a:defRPr/>
            </a:pPr>
            <a:endParaRPr lang="lv-LV" altLang="lv-LV" sz="2000" b="1" dirty="0">
              <a:solidFill>
                <a:srgbClr val="0070C0"/>
              </a:solidFill>
              <a:latin typeface="Times New Roman" panose="02020603050405020304" pitchFamily="18" charset="0"/>
              <a:ea typeface="Verdana"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5092496E-7905-4C79-A046-6358A8D181A8}"/>
              </a:ext>
            </a:extLst>
          </p:cNvPr>
          <p:cNvPicPr>
            <a:picLocks noChangeAspect="1"/>
          </p:cNvPicPr>
          <p:nvPr/>
        </p:nvPicPr>
        <p:blipFill>
          <a:blip r:embed="rId3"/>
          <a:stretch>
            <a:fillRect/>
          </a:stretch>
        </p:blipFill>
        <p:spPr>
          <a:xfrm>
            <a:off x="6746572" y="6174297"/>
            <a:ext cx="1080891" cy="593896"/>
          </a:xfrm>
          <a:prstGeom prst="rect">
            <a:avLst/>
          </a:prstGeom>
        </p:spPr>
      </p:pic>
      <p:sp>
        <p:nvSpPr>
          <p:cNvPr id="6" name="Content Placeholder 2">
            <a:extLst>
              <a:ext uri="{FF2B5EF4-FFF2-40B4-BE49-F238E27FC236}">
                <a16:creationId xmlns:a16="http://schemas.microsoft.com/office/drawing/2014/main" id="{93433BC8-4DD5-49E5-B74E-90929E5FC150}"/>
              </a:ext>
            </a:extLst>
          </p:cNvPr>
          <p:cNvSpPr txBox="1">
            <a:spLocks/>
          </p:cNvSpPr>
          <p:nvPr/>
        </p:nvSpPr>
        <p:spPr>
          <a:xfrm>
            <a:off x="1401896" y="5732059"/>
            <a:ext cx="9589104" cy="369116"/>
          </a:xfrm>
          <a:prstGeom prst="rect">
            <a:avLst/>
          </a:prstGeom>
        </p:spPr>
        <p:txBody>
          <a:bodyPr lIns="91423" tIns="45710" rIns="91423" bIns="45710">
            <a:noAutofit/>
          </a:bodyP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914225" fontAlgn="auto">
              <a:spcBef>
                <a:spcPts val="286"/>
              </a:spcBef>
              <a:spcAft>
                <a:spcPts val="286"/>
              </a:spcAft>
              <a:buSzPct val="75000"/>
              <a:defRPr/>
            </a:pPr>
            <a:endParaRPr lang="lv-LV" altLang="lv-LV" sz="2000" b="1" dirty="0">
              <a:solidFill>
                <a:srgbClr val="0070C0"/>
              </a:solidFill>
              <a:latin typeface="Times New Roman" panose="02020603050405020304" pitchFamily="18" charset="0"/>
              <a:ea typeface="Verdana"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B305D3B3-737E-41CC-BD5B-FF18D30BA5B1}"/>
              </a:ext>
            </a:extLst>
          </p:cNvPr>
          <p:cNvSpPr/>
          <p:nvPr/>
        </p:nvSpPr>
        <p:spPr>
          <a:xfrm>
            <a:off x="838899" y="2260549"/>
            <a:ext cx="2181137" cy="12007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dirty="0">
                <a:latin typeface="Times New Roman" panose="02020603050405020304" pitchFamily="18" charset="0"/>
                <a:cs typeface="Times New Roman" panose="02020603050405020304" pitchFamily="18" charset="0"/>
              </a:rPr>
              <a:t>Līdzfinansējuma apmērs, paziņojuma publicēšana</a:t>
            </a:r>
            <a:endParaRPr lang="en-US" sz="2000" dirty="0">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C584A0ED-9A2A-41BE-9A14-275709153A2B}"/>
              </a:ext>
            </a:extLst>
          </p:cNvPr>
          <p:cNvSpPr/>
          <p:nvPr/>
        </p:nvSpPr>
        <p:spPr>
          <a:xfrm>
            <a:off x="2383871" y="3089245"/>
            <a:ext cx="2181137" cy="6795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dirty="0">
                <a:latin typeface="Times New Roman" panose="02020603050405020304" pitchFamily="18" charset="0"/>
                <a:cs typeface="Times New Roman" panose="02020603050405020304" pitchFamily="18" charset="0"/>
              </a:rPr>
              <a:t>Prasības iesniedzējam</a:t>
            </a:r>
            <a:endParaRPr lang="en-US" sz="2000" dirty="0">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F8E0730F-9799-4966-B232-096F35B4BD6E}"/>
              </a:ext>
            </a:extLst>
          </p:cNvPr>
          <p:cNvSpPr/>
          <p:nvPr/>
        </p:nvSpPr>
        <p:spPr>
          <a:xfrm>
            <a:off x="4015311" y="3560680"/>
            <a:ext cx="2181137" cy="8793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dirty="0">
                <a:latin typeface="Times New Roman" panose="02020603050405020304" pitchFamily="18" charset="0"/>
                <a:cs typeface="Times New Roman" panose="02020603050405020304" pitchFamily="18" charset="0"/>
              </a:rPr>
              <a:t>Pieteikuma iesniegšana, dokumenti</a:t>
            </a:r>
            <a:endParaRPr lang="en-US" sz="2000" dirty="0">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6BFEA471-CF66-4BFC-9966-343F8016E83E}"/>
              </a:ext>
            </a:extLst>
          </p:cNvPr>
          <p:cNvSpPr/>
          <p:nvPr/>
        </p:nvSpPr>
        <p:spPr>
          <a:xfrm>
            <a:off x="5656003" y="4233569"/>
            <a:ext cx="2181137" cy="7738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dirty="0">
                <a:latin typeface="Times New Roman" panose="02020603050405020304" pitchFamily="18" charset="0"/>
                <a:cs typeface="Times New Roman" panose="02020603050405020304" pitchFamily="18" charset="0"/>
              </a:rPr>
              <a:t>Pieteikumu vērtēšana</a:t>
            </a:r>
            <a:endParaRPr lang="en-US" sz="2000" dirty="0">
              <a:latin typeface="Times New Roman" panose="02020603050405020304" pitchFamily="18" charset="0"/>
              <a:cs typeface="Times New Roman" panose="02020603050405020304" pitchFamily="18" charset="0"/>
            </a:endParaRPr>
          </a:p>
        </p:txBody>
      </p:sp>
      <p:sp>
        <p:nvSpPr>
          <p:cNvPr id="19" name="Arrow: Right 18">
            <a:extLst>
              <a:ext uri="{FF2B5EF4-FFF2-40B4-BE49-F238E27FC236}">
                <a16:creationId xmlns:a16="http://schemas.microsoft.com/office/drawing/2014/main" id="{4FC575E8-7444-4C34-BAD3-F7772482164A}"/>
              </a:ext>
            </a:extLst>
          </p:cNvPr>
          <p:cNvSpPr/>
          <p:nvPr/>
        </p:nvSpPr>
        <p:spPr>
          <a:xfrm>
            <a:off x="479571" y="2731682"/>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
        <p:nvSpPr>
          <p:cNvPr id="20" name="Arrow: Right 19">
            <a:extLst>
              <a:ext uri="{FF2B5EF4-FFF2-40B4-BE49-F238E27FC236}">
                <a16:creationId xmlns:a16="http://schemas.microsoft.com/office/drawing/2014/main" id="{22D15F3B-9020-4453-B34A-9F390915F975}"/>
              </a:ext>
            </a:extLst>
          </p:cNvPr>
          <p:cNvSpPr/>
          <p:nvPr/>
        </p:nvSpPr>
        <p:spPr>
          <a:xfrm>
            <a:off x="2050116" y="3368617"/>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
        <p:nvSpPr>
          <p:cNvPr id="21" name="Arrow: Right 20">
            <a:extLst>
              <a:ext uri="{FF2B5EF4-FFF2-40B4-BE49-F238E27FC236}">
                <a16:creationId xmlns:a16="http://schemas.microsoft.com/office/drawing/2014/main" id="{9C6E3428-1F25-478D-B735-5521E24038CA}"/>
              </a:ext>
            </a:extLst>
          </p:cNvPr>
          <p:cNvSpPr/>
          <p:nvPr/>
        </p:nvSpPr>
        <p:spPr>
          <a:xfrm>
            <a:off x="3687368" y="3915163"/>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
        <p:nvSpPr>
          <p:cNvPr id="22" name="Arrow: Right 21">
            <a:extLst>
              <a:ext uri="{FF2B5EF4-FFF2-40B4-BE49-F238E27FC236}">
                <a16:creationId xmlns:a16="http://schemas.microsoft.com/office/drawing/2014/main" id="{8BEF23A4-A9D7-4D23-8678-902B2EC07030}"/>
              </a:ext>
            </a:extLst>
          </p:cNvPr>
          <p:cNvSpPr/>
          <p:nvPr/>
        </p:nvSpPr>
        <p:spPr>
          <a:xfrm>
            <a:off x="5342687" y="4521289"/>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
        <p:nvSpPr>
          <p:cNvPr id="23" name="Arrow: Right 22">
            <a:extLst>
              <a:ext uri="{FF2B5EF4-FFF2-40B4-BE49-F238E27FC236}">
                <a16:creationId xmlns:a16="http://schemas.microsoft.com/office/drawing/2014/main" id="{F96286BA-B39C-4FB5-AAA6-0000A1A3E784}"/>
              </a:ext>
            </a:extLst>
          </p:cNvPr>
          <p:cNvSpPr/>
          <p:nvPr/>
        </p:nvSpPr>
        <p:spPr>
          <a:xfrm>
            <a:off x="7042708" y="5190435"/>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
        <p:nvSpPr>
          <p:cNvPr id="24" name="Rectangle 23">
            <a:extLst>
              <a:ext uri="{FF2B5EF4-FFF2-40B4-BE49-F238E27FC236}">
                <a16:creationId xmlns:a16="http://schemas.microsoft.com/office/drawing/2014/main" id="{B4590EFF-EB56-431F-9E8B-7B07C84063B7}"/>
              </a:ext>
            </a:extLst>
          </p:cNvPr>
          <p:cNvSpPr/>
          <p:nvPr/>
        </p:nvSpPr>
        <p:spPr>
          <a:xfrm>
            <a:off x="8300685" y="2385965"/>
            <a:ext cx="3214603" cy="1200748"/>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lv-LV" dirty="0">
                <a:solidFill>
                  <a:srgbClr val="883230"/>
                </a:solidFill>
                <a:latin typeface="Times New Roman" panose="02020603050405020304" pitchFamily="18" charset="0"/>
                <a:cs typeface="Times New Roman" panose="02020603050405020304" pitchFamily="18" charset="0"/>
              </a:rPr>
              <a:t>* Spēku zaudējuši Jelgavas pilsētas pašvaldības 2016.gada 18.februāra saistošie noteikumi Nr.16-7</a:t>
            </a:r>
          </a:p>
          <a:p>
            <a:pPr algn="ctr"/>
            <a:endParaRPr lang="lv-LV" dirty="0"/>
          </a:p>
        </p:txBody>
      </p:sp>
      <p:sp>
        <p:nvSpPr>
          <p:cNvPr id="27" name="Rectangle 26">
            <a:extLst>
              <a:ext uri="{FF2B5EF4-FFF2-40B4-BE49-F238E27FC236}">
                <a16:creationId xmlns:a16="http://schemas.microsoft.com/office/drawing/2014/main" id="{1C58A0C8-E1D7-401A-9C4A-FB2BE766BF99}"/>
              </a:ext>
            </a:extLst>
          </p:cNvPr>
          <p:cNvSpPr/>
          <p:nvPr/>
        </p:nvSpPr>
        <p:spPr>
          <a:xfrm>
            <a:off x="6954657" y="4795949"/>
            <a:ext cx="2181137" cy="7738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dirty="0">
                <a:latin typeface="Times New Roman" panose="02020603050405020304" pitchFamily="18" charset="0"/>
                <a:cs typeface="Times New Roman" panose="02020603050405020304" pitchFamily="18" charset="0"/>
              </a:rPr>
              <a:t>Līguma noslēgšana</a:t>
            </a:r>
            <a:endParaRPr lang="en-US" sz="2000"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4E2A96DE-932A-4A66-9D30-0FCDDD255EFB}"/>
              </a:ext>
            </a:extLst>
          </p:cNvPr>
          <p:cNvSpPr/>
          <p:nvPr/>
        </p:nvSpPr>
        <p:spPr>
          <a:xfrm>
            <a:off x="8645504" y="5404809"/>
            <a:ext cx="2181137" cy="896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dirty="0">
                <a:latin typeface="Times New Roman" panose="02020603050405020304" pitchFamily="18" charset="0"/>
                <a:cs typeface="Times New Roman" panose="02020603050405020304" pitchFamily="18" charset="0"/>
              </a:rPr>
              <a:t>Darbu veikšana, līdzfinansējuma saņemšana</a:t>
            </a:r>
            <a:endParaRPr lang="en-US" sz="2000" dirty="0">
              <a:latin typeface="Times New Roman" panose="02020603050405020304" pitchFamily="18" charset="0"/>
              <a:cs typeface="Times New Roman" panose="02020603050405020304" pitchFamily="18" charset="0"/>
            </a:endParaRPr>
          </a:p>
        </p:txBody>
      </p:sp>
      <p:sp>
        <p:nvSpPr>
          <p:cNvPr id="29" name="Arrow: Right 28">
            <a:extLst>
              <a:ext uri="{FF2B5EF4-FFF2-40B4-BE49-F238E27FC236}">
                <a16:creationId xmlns:a16="http://schemas.microsoft.com/office/drawing/2014/main" id="{BC151515-59F5-4047-AD2C-AA6D508D6065}"/>
              </a:ext>
            </a:extLst>
          </p:cNvPr>
          <p:cNvSpPr/>
          <p:nvPr/>
        </p:nvSpPr>
        <p:spPr>
          <a:xfrm>
            <a:off x="6613835" y="5069880"/>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
        <p:nvSpPr>
          <p:cNvPr id="30" name="Arrow: Right 29">
            <a:extLst>
              <a:ext uri="{FF2B5EF4-FFF2-40B4-BE49-F238E27FC236}">
                <a16:creationId xmlns:a16="http://schemas.microsoft.com/office/drawing/2014/main" id="{7DC628FA-3957-4DDF-9DAF-08EB58DA9F3F}"/>
              </a:ext>
            </a:extLst>
          </p:cNvPr>
          <p:cNvSpPr/>
          <p:nvPr/>
        </p:nvSpPr>
        <p:spPr>
          <a:xfrm>
            <a:off x="8337444" y="5732059"/>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2204767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Attēls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91862" y="6300945"/>
            <a:ext cx="953568" cy="467248"/>
          </a:xfrm>
          <a:prstGeom prst="rect">
            <a:avLst/>
          </a:prstGeom>
        </p:spPr>
      </p:pic>
      <p:sp>
        <p:nvSpPr>
          <p:cNvPr id="17" name="AutoShape 5"/>
          <p:cNvSpPr>
            <a:spLocks/>
          </p:cNvSpPr>
          <p:nvPr/>
        </p:nvSpPr>
        <p:spPr bwMode="auto">
          <a:xfrm>
            <a:off x="822121" y="371165"/>
            <a:ext cx="10402349" cy="59389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softEdge rad="317500"/>
          </a:effectLst>
        </p:spPr>
        <p:txBody>
          <a:bodyPr lIns="24243" tIns="24243" rIns="24243" bIns="24243" anchor="ct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872762" fontAlgn="auto">
              <a:spcBef>
                <a:spcPts val="0"/>
              </a:spcBef>
              <a:spcAft>
                <a:spcPts val="0"/>
              </a:spcAft>
              <a:defRPr/>
            </a:pPr>
            <a:r>
              <a:rPr lang="lv-LV" sz="3600" b="1" dirty="0">
                <a:solidFill>
                  <a:srgbClr val="0070C0"/>
                </a:solidFill>
                <a:latin typeface="Times New Roman" panose="02020603050405020304" pitchFamily="18" charset="0"/>
                <a:cs typeface="Times New Roman" panose="02020603050405020304" pitchFamily="18" charset="0"/>
              </a:rPr>
              <a:t>Līdzfinansējuma apmērs </a:t>
            </a:r>
            <a:r>
              <a:rPr lang="lv-LV" sz="3600" b="1" i="1" dirty="0">
                <a:solidFill>
                  <a:srgbClr val="0070C0"/>
                </a:solidFill>
                <a:latin typeface="Times New Roman" panose="02020603050405020304" pitchFamily="18" charset="0"/>
                <a:cs typeface="Times New Roman" panose="02020603050405020304" pitchFamily="18" charset="0"/>
              </a:rPr>
              <a:t>100 000 </a:t>
            </a:r>
            <a:r>
              <a:rPr lang="lv-LV" sz="3600" b="1" i="1" dirty="0" err="1">
                <a:solidFill>
                  <a:srgbClr val="0070C0"/>
                </a:solidFill>
                <a:latin typeface="Times New Roman" panose="02020603050405020304" pitchFamily="18" charset="0"/>
                <a:cs typeface="Times New Roman" panose="02020603050405020304" pitchFamily="18" charset="0"/>
              </a:rPr>
              <a:t>euro</a:t>
            </a:r>
            <a:endParaRPr lang="es-ES" sz="3600" b="1" i="1" dirty="0">
              <a:solidFill>
                <a:srgbClr val="0070C0"/>
              </a:solidFill>
              <a:latin typeface="Times New Roman" panose="02020603050405020304" pitchFamily="18" charset="0"/>
              <a:cs typeface="Times New Roman" panose="02020603050405020304" pitchFamily="18" charset="0"/>
            </a:endParaRPr>
          </a:p>
        </p:txBody>
      </p:sp>
      <p:sp>
        <p:nvSpPr>
          <p:cNvPr id="18" name="Content Placeholder 2"/>
          <p:cNvSpPr txBox="1">
            <a:spLocks/>
          </p:cNvSpPr>
          <p:nvPr/>
        </p:nvSpPr>
        <p:spPr>
          <a:xfrm>
            <a:off x="1196586" y="1191831"/>
            <a:ext cx="9798828" cy="4831464"/>
          </a:xfrm>
          <a:prstGeom prst="rect">
            <a:avLst/>
          </a:prstGeom>
        </p:spPr>
        <p:txBody>
          <a:bodyPr lIns="91423" tIns="45710" rIns="91423" bIns="45710">
            <a:noAutofit/>
          </a:bodyP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914225" fontAlgn="auto">
              <a:spcBef>
                <a:spcPts val="286"/>
              </a:spcBef>
              <a:spcAft>
                <a:spcPts val="286"/>
              </a:spcAft>
              <a:buSzPct val="75000"/>
              <a:defRPr/>
            </a:pPr>
            <a:endParaRPr lang="lv-LV" altLang="lv-LV" sz="2400" b="1" dirty="0">
              <a:solidFill>
                <a:srgbClr val="012169"/>
              </a:solidFill>
              <a:latin typeface="Times New Roman" panose="02020603050405020304" pitchFamily="18" charset="0"/>
              <a:ea typeface="Verdana"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5092496E-7905-4C79-A046-6358A8D181A8}"/>
              </a:ext>
            </a:extLst>
          </p:cNvPr>
          <p:cNvPicPr>
            <a:picLocks noChangeAspect="1"/>
          </p:cNvPicPr>
          <p:nvPr/>
        </p:nvPicPr>
        <p:blipFill>
          <a:blip r:embed="rId3"/>
          <a:stretch>
            <a:fillRect/>
          </a:stretch>
        </p:blipFill>
        <p:spPr>
          <a:xfrm>
            <a:off x="6746572" y="6174297"/>
            <a:ext cx="1080891" cy="593896"/>
          </a:xfrm>
          <a:prstGeom prst="rect">
            <a:avLst/>
          </a:prstGeom>
        </p:spPr>
      </p:pic>
      <p:sp>
        <p:nvSpPr>
          <p:cNvPr id="6" name="Content Placeholder 2">
            <a:extLst>
              <a:ext uri="{FF2B5EF4-FFF2-40B4-BE49-F238E27FC236}">
                <a16:creationId xmlns:a16="http://schemas.microsoft.com/office/drawing/2014/main" id="{32B576D3-FC2D-45BC-B616-2E0723C8E5EA}"/>
              </a:ext>
            </a:extLst>
          </p:cNvPr>
          <p:cNvSpPr>
            <a:spLocks noGrp="1"/>
          </p:cNvSpPr>
          <p:nvPr>
            <p:ph sz="half" idx="1"/>
          </p:nvPr>
        </p:nvSpPr>
        <p:spPr>
          <a:xfrm>
            <a:off x="359228" y="1356777"/>
            <a:ext cx="3513367" cy="4524315"/>
          </a:xfrm>
          <a:solidFill>
            <a:schemeClr val="accent2">
              <a:lumMod val="60000"/>
              <a:lumOff val="40000"/>
            </a:schemeClr>
          </a:solidFill>
        </p:spPr>
        <p:txBody>
          <a:bodyPr>
            <a:normAutofit lnSpcReduction="10000"/>
          </a:bodyPr>
          <a:lstStyle/>
          <a:p>
            <a:pPr marL="0" indent="0" algn="ctr">
              <a:spcBef>
                <a:spcPts val="0"/>
              </a:spcBef>
              <a:buNone/>
              <a:defRPr/>
            </a:pPr>
            <a:endParaRPr lang="lv-LV" altLang="lv-LV" sz="1800" dirty="0">
              <a:latin typeface="Arial" panose="020B0604020202020204" pitchFamily="34" charset="0"/>
              <a:cs typeface="Arial" panose="020B0604020202020204" pitchFamily="34" charset="0"/>
            </a:endParaRPr>
          </a:p>
          <a:p>
            <a:pPr marL="0" indent="0" algn="ctr">
              <a:spcBef>
                <a:spcPts val="0"/>
              </a:spcBef>
              <a:buNone/>
              <a:defRPr/>
            </a:pPr>
            <a:r>
              <a:rPr lang="lv-LV" altLang="lv-LV" sz="1800" dirty="0">
                <a:latin typeface="Arial" panose="020B0604020202020204" pitchFamily="34" charset="0"/>
                <a:cs typeface="Arial" panose="020B0604020202020204" pitchFamily="34" charset="0"/>
              </a:rPr>
              <a:t>Ne vairāk kā 50% no pieteikumā norādītajām labiekārtošanas darbu izmaksām ar  nosacījumiem:</a:t>
            </a:r>
          </a:p>
          <a:p>
            <a:pPr marL="0" indent="0" algn="ctr">
              <a:spcBef>
                <a:spcPts val="0"/>
              </a:spcBef>
              <a:buNone/>
              <a:defRPr/>
            </a:pPr>
            <a:endParaRPr lang="lv-LV" altLang="lv-LV" sz="1800" dirty="0">
              <a:latin typeface="Arial" panose="020B0604020202020204" pitchFamily="34" charset="0"/>
              <a:cs typeface="Arial" panose="020B0604020202020204" pitchFamily="34" charset="0"/>
            </a:endParaRPr>
          </a:p>
          <a:p>
            <a:pPr marL="0" indent="0" algn="ctr">
              <a:spcBef>
                <a:spcPts val="0"/>
              </a:spcBef>
              <a:buNone/>
              <a:defRPr/>
            </a:pPr>
            <a:r>
              <a:rPr lang="lv-LV" altLang="lv-LV" sz="1800" dirty="0">
                <a:latin typeface="Arial" panose="020B0604020202020204" pitchFamily="34" charset="0"/>
                <a:cs typeface="Arial" panose="020B0604020202020204" pitchFamily="34" charset="0"/>
              </a:rPr>
              <a:t>darbiem, kuriem nepieciešama būvatļauja vai apliecinājuma karte – nepārsniedz </a:t>
            </a:r>
            <a:r>
              <a:rPr lang="lv-LV" altLang="lv-LV" sz="1800" dirty="0">
                <a:solidFill>
                  <a:srgbClr val="FF0000"/>
                </a:solidFill>
                <a:latin typeface="Arial" panose="020B0604020202020204" pitchFamily="34" charset="0"/>
                <a:cs typeface="Arial" panose="020B0604020202020204" pitchFamily="34" charset="0"/>
              </a:rPr>
              <a:t>20 000,00 </a:t>
            </a:r>
            <a:r>
              <a:rPr lang="lv-LV" altLang="lv-LV" sz="1800" i="1" dirty="0">
                <a:latin typeface="Arial" panose="020B0604020202020204" pitchFamily="34" charset="0"/>
                <a:cs typeface="Arial" panose="020B0604020202020204" pitchFamily="34" charset="0"/>
              </a:rPr>
              <a:t>euro</a:t>
            </a:r>
            <a:r>
              <a:rPr lang="lv-LV" altLang="lv-LV" sz="1800" dirty="0">
                <a:latin typeface="Arial" panose="020B0604020202020204" pitchFamily="34" charset="0"/>
                <a:cs typeface="Arial" panose="020B0604020202020204" pitchFamily="34" charset="0"/>
              </a:rPr>
              <a:t> vienai daudzdzīvokļu dzīvojamās mājas dzīvokļu īpašnieku kopībai</a:t>
            </a:r>
          </a:p>
          <a:p>
            <a:pPr marL="0" indent="0" algn="ctr">
              <a:spcBef>
                <a:spcPts val="0"/>
              </a:spcBef>
              <a:buNone/>
              <a:defRPr/>
            </a:pPr>
            <a:endParaRPr lang="lv-LV" altLang="lv-LV" sz="1800" dirty="0">
              <a:latin typeface="Arial" panose="020B0604020202020204" pitchFamily="34" charset="0"/>
              <a:cs typeface="Arial" panose="020B0604020202020204" pitchFamily="34" charset="0"/>
            </a:endParaRPr>
          </a:p>
          <a:p>
            <a:pPr marL="0" indent="0" algn="ctr">
              <a:spcBef>
                <a:spcPts val="0"/>
              </a:spcBef>
              <a:buNone/>
              <a:defRPr/>
            </a:pPr>
            <a:r>
              <a:rPr lang="lv-LV" altLang="lv-LV" sz="1800" dirty="0">
                <a:latin typeface="Arial" panose="020B0604020202020204" pitchFamily="34" charset="0"/>
                <a:cs typeface="Arial" panose="020B0604020202020204" pitchFamily="34" charset="0"/>
              </a:rPr>
              <a:t>darbiem, kuriem nepieciešams paskaidrojuma raksts – nepārsniedz </a:t>
            </a:r>
            <a:r>
              <a:rPr lang="lv-LV" altLang="lv-LV" sz="1800" dirty="0">
                <a:solidFill>
                  <a:srgbClr val="FF0000"/>
                </a:solidFill>
                <a:latin typeface="Arial" panose="020B0604020202020204" pitchFamily="34" charset="0"/>
                <a:cs typeface="Arial" panose="020B0604020202020204" pitchFamily="34" charset="0"/>
              </a:rPr>
              <a:t>5 000,00 </a:t>
            </a:r>
            <a:r>
              <a:rPr lang="lv-LV" altLang="lv-LV" sz="1800" i="1" dirty="0">
                <a:solidFill>
                  <a:srgbClr val="FF0000"/>
                </a:solidFill>
                <a:latin typeface="Arial" panose="020B0604020202020204" pitchFamily="34" charset="0"/>
                <a:cs typeface="Arial" panose="020B0604020202020204" pitchFamily="34" charset="0"/>
              </a:rPr>
              <a:t>euro</a:t>
            </a:r>
            <a:r>
              <a:rPr lang="lv-LV" altLang="lv-LV" sz="1800" dirty="0">
                <a:solidFill>
                  <a:srgbClr val="FF0000"/>
                </a:solidFill>
                <a:latin typeface="Arial" panose="020B0604020202020204" pitchFamily="34" charset="0"/>
                <a:cs typeface="Arial" panose="020B0604020202020204" pitchFamily="34" charset="0"/>
              </a:rPr>
              <a:t> </a:t>
            </a:r>
            <a:r>
              <a:rPr lang="lv-LV" altLang="lv-LV" sz="1800" dirty="0">
                <a:latin typeface="Arial" panose="020B0604020202020204" pitchFamily="34" charset="0"/>
                <a:cs typeface="Arial" panose="020B0604020202020204" pitchFamily="34" charset="0"/>
              </a:rPr>
              <a:t>vienai daudzdzīvokļu dzīvojamās mājas dzīvokļu īpašnieku kopībai</a:t>
            </a:r>
          </a:p>
        </p:txBody>
      </p:sp>
      <p:sp>
        <p:nvSpPr>
          <p:cNvPr id="7" name="Content Placeholder 2">
            <a:extLst>
              <a:ext uri="{FF2B5EF4-FFF2-40B4-BE49-F238E27FC236}">
                <a16:creationId xmlns:a16="http://schemas.microsoft.com/office/drawing/2014/main" id="{0463A01C-9FE7-43CF-8413-87051FE1E6B0}"/>
              </a:ext>
            </a:extLst>
          </p:cNvPr>
          <p:cNvSpPr txBox="1">
            <a:spLocks/>
          </p:cNvSpPr>
          <p:nvPr/>
        </p:nvSpPr>
        <p:spPr>
          <a:xfrm>
            <a:off x="4050624" y="1356777"/>
            <a:ext cx="3513367" cy="4514254"/>
          </a:xfrm>
          <a:prstGeom prst="rect">
            <a:avLst/>
          </a:prstGeom>
          <a:solidFill>
            <a:schemeClr val="accent2">
              <a:lumMod val="60000"/>
              <a:lumOff val="40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Font typeface="Arial" panose="020B0604020202020204" pitchFamily="34" charset="0"/>
              <a:buNone/>
              <a:defRPr/>
            </a:pPr>
            <a:endParaRPr lang="lv-LV" altLang="lv-LV" sz="1800" dirty="0">
              <a:latin typeface="Arial" panose="020B0604020202020204" pitchFamily="34" charset="0"/>
              <a:cs typeface="Arial" panose="020B0604020202020204" pitchFamily="34" charset="0"/>
            </a:endParaRPr>
          </a:p>
          <a:p>
            <a:pPr marL="0" indent="0" algn="ctr">
              <a:spcBef>
                <a:spcPts val="0"/>
              </a:spcBef>
              <a:buFont typeface="Arial" panose="020B0604020202020204" pitchFamily="34" charset="0"/>
              <a:buNone/>
              <a:defRPr/>
            </a:pPr>
            <a:r>
              <a:rPr lang="lv-LV" altLang="lv-LV" sz="1800" dirty="0">
                <a:latin typeface="Arial" panose="020B0604020202020204" pitchFamily="34" charset="0"/>
                <a:cs typeface="Arial" panose="020B0604020202020204" pitchFamily="34" charset="0"/>
              </a:rPr>
              <a:t>Ne vairāk kā 80% no brauktuves (seguma konstrukcija, apmales)  </a:t>
            </a:r>
          </a:p>
          <a:p>
            <a:pPr marL="0" indent="0" algn="ctr">
              <a:spcBef>
                <a:spcPts val="0"/>
              </a:spcBef>
              <a:buFont typeface="Arial" panose="020B0604020202020204" pitchFamily="34" charset="0"/>
              <a:buNone/>
              <a:defRPr/>
            </a:pPr>
            <a:r>
              <a:rPr lang="lv-LV" altLang="lv-LV" sz="1800" dirty="0">
                <a:latin typeface="Arial" panose="020B0604020202020204" pitchFamily="34" charset="0"/>
                <a:cs typeface="Arial" panose="020B0604020202020204" pitchFamily="34" charset="0"/>
              </a:rPr>
              <a:t>    un ar to saistīto inženiertīklu izbūves, pārbūves vai atjaunošanas </a:t>
            </a:r>
          </a:p>
          <a:p>
            <a:pPr marL="0" indent="0" algn="ctr">
              <a:spcBef>
                <a:spcPts val="0"/>
              </a:spcBef>
              <a:buFont typeface="Arial" panose="020B0604020202020204" pitchFamily="34" charset="0"/>
              <a:buNone/>
              <a:defRPr/>
            </a:pPr>
            <a:r>
              <a:rPr lang="lv-LV" altLang="lv-LV" sz="1800" dirty="0">
                <a:latin typeface="Arial" panose="020B0604020202020204" pitchFamily="34" charset="0"/>
                <a:cs typeface="Arial" panose="020B0604020202020204" pitchFamily="34" charset="0"/>
              </a:rPr>
              <a:t>    izmaksām, ja brauktuvi izmanto piekļuvei vienā no šādiem  </a:t>
            </a:r>
          </a:p>
          <a:p>
            <a:pPr marL="0" indent="0" algn="ctr">
              <a:spcBef>
                <a:spcPts val="0"/>
              </a:spcBef>
              <a:buFont typeface="Arial" panose="020B0604020202020204" pitchFamily="34" charset="0"/>
              <a:buNone/>
              <a:defRPr/>
            </a:pPr>
            <a:r>
              <a:rPr lang="lv-LV" altLang="lv-LV" sz="1800" dirty="0">
                <a:latin typeface="Arial" panose="020B0604020202020204" pitchFamily="34" charset="0"/>
                <a:cs typeface="Arial" panose="020B0604020202020204" pitchFamily="34" charset="0"/>
              </a:rPr>
              <a:t>    gadījumiem:</a:t>
            </a:r>
          </a:p>
          <a:p>
            <a:pPr marL="0" indent="0" algn="ctr">
              <a:spcBef>
                <a:spcPts val="0"/>
              </a:spcBef>
              <a:buFont typeface="Arial" panose="020B0604020202020204" pitchFamily="34" charset="0"/>
              <a:buNone/>
              <a:defRPr/>
            </a:pPr>
            <a:endParaRPr lang="lv-LV" altLang="lv-LV" sz="1800" dirty="0">
              <a:latin typeface="Arial" panose="020B0604020202020204" pitchFamily="34" charset="0"/>
              <a:cs typeface="Arial" panose="020B0604020202020204" pitchFamily="34" charset="0"/>
            </a:endParaRPr>
          </a:p>
          <a:p>
            <a:pPr>
              <a:spcBef>
                <a:spcPts val="0"/>
              </a:spcBef>
              <a:defRPr/>
            </a:pPr>
            <a:r>
              <a:rPr lang="lv-LV" altLang="lv-LV" sz="1800" dirty="0">
                <a:latin typeface="Arial" panose="020B0604020202020204" pitchFamily="34" charset="0"/>
                <a:cs typeface="Arial" panose="020B0604020202020204" pitchFamily="34" charset="0"/>
              </a:rPr>
              <a:t>citai daudzdzīvokļu dzīvojamai mājai</a:t>
            </a:r>
          </a:p>
          <a:p>
            <a:pPr marL="0" indent="0" algn="ctr">
              <a:spcBef>
                <a:spcPts val="0"/>
              </a:spcBef>
              <a:buFont typeface="Arial" panose="020B0604020202020204" pitchFamily="34" charset="0"/>
              <a:buNone/>
              <a:defRPr/>
            </a:pPr>
            <a:endParaRPr lang="lv-LV" altLang="lv-LV" sz="1800" dirty="0">
              <a:latin typeface="Arial" panose="020B0604020202020204" pitchFamily="34" charset="0"/>
              <a:cs typeface="Arial" panose="020B0604020202020204" pitchFamily="34" charset="0"/>
            </a:endParaRPr>
          </a:p>
          <a:p>
            <a:pPr>
              <a:spcBef>
                <a:spcPts val="0"/>
              </a:spcBef>
              <a:defRPr/>
            </a:pPr>
            <a:r>
              <a:rPr lang="lv-LV" altLang="lv-LV" sz="1800" dirty="0">
                <a:latin typeface="Arial" panose="020B0604020202020204" pitchFamily="34" charset="0"/>
                <a:cs typeface="Arial" panose="020B0604020202020204" pitchFamily="34" charset="0"/>
              </a:rPr>
              <a:t>vairāku daudzdzīvokļu dzīvojamo māju kopīgai atkritumu konteineru novietnei</a:t>
            </a:r>
          </a:p>
        </p:txBody>
      </p:sp>
      <p:sp>
        <p:nvSpPr>
          <p:cNvPr id="8" name="TextBox 7">
            <a:extLst>
              <a:ext uri="{FF2B5EF4-FFF2-40B4-BE49-F238E27FC236}">
                <a16:creationId xmlns:a16="http://schemas.microsoft.com/office/drawing/2014/main" id="{20ED5A9F-63F1-444D-84CD-976977D62D9D}"/>
              </a:ext>
            </a:extLst>
          </p:cNvPr>
          <p:cNvSpPr txBox="1"/>
          <p:nvPr/>
        </p:nvSpPr>
        <p:spPr>
          <a:xfrm>
            <a:off x="7742020" y="1356777"/>
            <a:ext cx="3513366" cy="2031325"/>
          </a:xfrm>
          <a:prstGeom prst="rect">
            <a:avLst/>
          </a:prstGeom>
          <a:solidFill>
            <a:schemeClr val="accent2">
              <a:lumMod val="60000"/>
              <a:lumOff val="40000"/>
            </a:schemeClr>
          </a:solidFill>
        </p:spPr>
        <p:txBody>
          <a:bodyPr wrap="square" rtlCol="0">
            <a:spAutoFit/>
          </a:bodyPr>
          <a:lstStyle/>
          <a:p>
            <a:pPr algn="ctr"/>
            <a:endParaRPr lang="lv-LV" sz="1800" dirty="0">
              <a:effectLst/>
              <a:latin typeface="Arial" panose="020B0604020202020204" pitchFamily="34" charset="0"/>
              <a:ea typeface="Calibri" panose="020F0502020204030204" pitchFamily="34" charset="0"/>
            </a:endParaRPr>
          </a:p>
          <a:p>
            <a:pPr algn="ctr"/>
            <a:r>
              <a:rPr lang="lv-LV" sz="1800" dirty="0">
                <a:effectLst/>
                <a:latin typeface="Arial" panose="020B0604020202020204" pitchFamily="34" charset="0"/>
                <a:ea typeface="Calibri" panose="020F0502020204030204" pitchFamily="34" charset="0"/>
              </a:rPr>
              <a:t>Ne vairāk kā 80 % no </a:t>
            </a:r>
            <a:r>
              <a:rPr lang="lv-LV" sz="1800" b="1" dirty="0">
                <a:effectLst/>
                <a:latin typeface="Arial" panose="020B0604020202020204" pitchFamily="34" charset="0"/>
                <a:ea typeface="Calibri" panose="020F0502020204030204" pitchFamily="34" charset="0"/>
              </a:rPr>
              <a:t>slēgta tipa atkritumu konteineru novietnes</a:t>
            </a:r>
            <a:r>
              <a:rPr lang="lv-LV" sz="1800" dirty="0">
                <a:effectLst/>
                <a:latin typeface="Arial" panose="020B0604020202020204" pitchFamily="34" charset="0"/>
                <a:ea typeface="Calibri" panose="020F0502020204030204" pitchFamily="34" charset="0"/>
              </a:rPr>
              <a:t> izbūves, pārbūves vai atjaunošanas izmaksām, nepārsniedzot </a:t>
            </a:r>
            <a:r>
              <a:rPr lang="lv-LV" sz="1800" dirty="0">
                <a:solidFill>
                  <a:srgbClr val="FF0000"/>
                </a:solidFill>
                <a:effectLst/>
                <a:latin typeface="Arial" panose="020B0604020202020204" pitchFamily="34" charset="0"/>
                <a:ea typeface="Calibri" panose="020F0502020204030204" pitchFamily="34" charset="0"/>
              </a:rPr>
              <a:t>20 000,00</a:t>
            </a:r>
            <a:r>
              <a:rPr lang="lv-LV" sz="1800" dirty="0">
                <a:effectLst/>
                <a:latin typeface="Arial" panose="020B0604020202020204" pitchFamily="34" charset="0"/>
                <a:ea typeface="Calibri" panose="020F0502020204030204" pitchFamily="34" charset="0"/>
              </a:rPr>
              <a:t> </a:t>
            </a:r>
            <a:r>
              <a:rPr lang="lv-LV" sz="1800" i="1" dirty="0" err="1">
                <a:effectLst/>
                <a:latin typeface="Arial" panose="020B0604020202020204" pitchFamily="34" charset="0"/>
                <a:ea typeface="Calibri" panose="020F0502020204030204" pitchFamily="34" charset="0"/>
              </a:rPr>
              <a:t>euro</a:t>
            </a:r>
            <a:endParaRPr lang="lv-LV" sz="1800" dirty="0">
              <a:solidFill>
                <a:schemeClr val="accent1"/>
              </a:solidFill>
              <a:effectLst/>
              <a:latin typeface="Times New Roman" panose="02020603050405020304" pitchFamily="18" charset="0"/>
              <a:ea typeface="Calibri" panose="020F0502020204030204" pitchFamily="34" charset="0"/>
              <a:cs typeface="Arial" panose="020B0604020202020204" pitchFamily="34" charset="0"/>
            </a:endParaRPr>
          </a:p>
          <a:p>
            <a:pPr algn="just"/>
            <a:endParaRPr lang="lv-LV" dirty="0">
              <a:solidFill>
                <a:schemeClr val="accent1"/>
              </a:solidFill>
              <a:latin typeface="Times New Roman" panose="02020603050405020304" pitchFamily="18" charset="0"/>
              <a:ea typeface="Calibri" panose="020F050202020403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B2DE1798-0B2C-4303-9E67-3B288ED45670}"/>
              </a:ext>
            </a:extLst>
          </p:cNvPr>
          <p:cNvSpPr/>
          <p:nvPr/>
        </p:nvSpPr>
        <p:spPr>
          <a:xfrm>
            <a:off x="8959443" y="3203928"/>
            <a:ext cx="2873330" cy="1401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dirty="0">
                <a:latin typeface="Times New Roman" panose="02020603050405020304" pitchFamily="18" charset="0"/>
                <a:cs typeface="Times New Roman" panose="02020603050405020304" pitchFamily="18" charset="0"/>
              </a:rPr>
              <a:t>* </a:t>
            </a:r>
            <a:r>
              <a:rPr lang="lv-LV" sz="1400" i="1" dirty="0">
                <a:latin typeface="Times New Roman" panose="02020603050405020304" pitchFamily="18" charset="0"/>
                <a:cs typeface="Times New Roman" panose="02020603050405020304" pitchFamily="18" charset="0"/>
              </a:rPr>
              <a:t>Noteikumos s</a:t>
            </a:r>
            <a:r>
              <a:rPr lang="lv-LV" sz="1400" b="0" i="1" dirty="0">
                <a:solidFill>
                  <a:schemeClr val="bg1"/>
                </a:solidFill>
                <a:effectLst/>
                <a:latin typeface="Times New Roman" panose="02020603050405020304" pitchFamily="18" charset="0"/>
                <a:cs typeface="Times New Roman" panose="02020603050405020304" pitchFamily="18" charset="0"/>
              </a:rPr>
              <a:t>kaidrots termins “slēgta tipa atkritumu konteineru novietne”, kas ir laukums ar segumu, uz kura novietota aizslēdzama būve ar nojumi atkritumu konteineru ievietošanai.</a:t>
            </a:r>
          </a:p>
        </p:txBody>
      </p:sp>
    </p:spTree>
    <p:extLst>
      <p:ext uri="{BB962C8B-B14F-4D97-AF65-F5344CB8AC3E}">
        <p14:creationId xmlns:p14="http://schemas.microsoft.com/office/powerpoint/2010/main" val="3022612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Attēls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91862" y="6300945"/>
            <a:ext cx="953568" cy="467248"/>
          </a:xfrm>
          <a:prstGeom prst="rect">
            <a:avLst/>
          </a:prstGeom>
        </p:spPr>
      </p:pic>
      <p:sp>
        <p:nvSpPr>
          <p:cNvPr id="17" name="AutoShape 5"/>
          <p:cNvSpPr>
            <a:spLocks/>
          </p:cNvSpPr>
          <p:nvPr/>
        </p:nvSpPr>
        <p:spPr bwMode="auto">
          <a:xfrm>
            <a:off x="2333538" y="167146"/>
            <a:ext cx="7524924" cy="40554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softEdge rad="317500"/>
          </a:effectLst>
        </p:spPr>
        <p:txBody>
          <a:bodyPr lIns="24243" tIns="24243" rIns="24243" bIns="24243" anchor="ct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872762" fontAlgn="auto">
              <a:spcBef>
                <a:spcPts val="0"/>
              </a:spcBef>
              <a:spcAft>
                <a:spcPts val="0"/>
              </a:spcAft>
              <a:defRPr/>
            </a:pPr>
            <a:r>
              <a:rPr lang="lv-LV" sz="3600" b="1" dirty="0">
                <a:solidFill>
                  <a:srgbClr val="0070C0"/>
                </a:solidFill>
                <a:latin typeface="Times New Roman" panose="02020603050405020304" pitchFamily="18" charset="0"/>
                <a:cs typeface="Times New Roman" panose="02020603050405020304" pitchFamily="18" charset="0"/>
              </a:rPr>
              <a:t>Iesniedzamie dokumenti</a:t>
            </a:r>
            <a:endParaRPr lang="es-ES" sz="3600" b="1" dirty="0">
              <a:solidFill>
                <a:srgbClr val="0070C0"/>
              </a:solidFill>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5092496E-7905-4C79-A046-6358A8D181A8}"/>
              </a:ext>
            </a:extLst>
          </p:cNvPr>
          <p:cNvPicPr>
            <a:picLocks noChangeAspect="1"/>
          </p:cNvPicPr>
          <p:nvPr/>
        </p:nvPicPr>
        <p:blipFill>
          <a:blip r:embed="rId3"/>
          <a:stretch>
            <a:fillRect/>
          </a:stretch>
        </p:blipFill>
        <p:spPr>
          <a:xfrm>
            <a:off x="6746572" y="6174297"/>
            <a:ext cx="1080891" cy="593896"/>
          </a:xfrm>
          <a:prstGeom prst="rect">
            <a:avLst/>
          </a:prstGeom>
        </p:spPr>
      </p:pic>
      <p:sp>
        <p:nvSpPr>
          <p:cNvPr id="6" name="Rectangle 5">
            <a:extLst>
              <a:ext uri="{FF2B5EF4-FFF2-40B4-BE49-F238E27FC236}">
                <a16:creationId xmlns:a16="http://schemas.microsoft.com/office/drawing/2014/main" id="{04A86C53-7A6E-40BF-9371-EB371B954FB0}"/>
              </a:ext>
            </a:extLst>
          </p:cNvPr>
          <p:cNvSpPr/>
          <p:nvPr/>
        </p:nvSpPr>
        <p:spPr>
          <a:xfrm>
            <a:off x="466766" y="817644"/>
            <a:ext cx="7678944" cy="5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dirty="0">
                <a:latin typeface="Times New Roman" panose="02020603050405020304" pitchFamily="18" charset="0"/>
                <a:cs typeface="Times New Roman" panose="02020603050405020304" pitchFamily="18" charset="0"/>
              </a:rPr>
              <a:t>Iesniegums (veidlapa pieejama www.pilsetsaimnieciba.lv)</a:t>
            </a:r>
            <a:endParaRPr lang="en-US" sz="2000"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6D7103A1-E366-4289-8393-D993CC997DE7}"/>
              </a:ext>
            </a:extLst>
          </p:cNvPr>
          <p:cNvSpPr/>
          <p:nvPr/>
        </p:nvSpPr>
        <p:spPr>
          <a:xfrm>
            <a:off x="870686" y="1641319"/>
            <a:ext cx="3719340" cy="5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b="0" i="0" dirty="0">
                <a:solidFill>
                  <a:schemeClr val="bg1"/>
                </a:solidFill>
                <a:effectLst/>
                <a:latin typeface="Times New Roman" panose="02020603050405020304" pitchFamily="18" charset="0"/>
                <a:cs typeface="Times New Roman" panose="02020603050405020304" pitchFamily="18" charset="0"/>
              </a:rPr>
              <a:t>Mājas pārvaldīšanas līguma kopija</a:t>
            </a:r>
            <a:endParaRPr lang="en-US" sz="2000" dirty="0">
              <a:solidFill>
                <a:schemeClr val="bg1"/>
              </a:solidFill>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921A9199-5823-4856-9117-F8B4814C4F88}"/>
              </a:ext>
            </a:extLst>
          </p:cNvPr>
          <p:cNvSpPr/>
          <p:nvPr/>
        </p:nvSpPr>
        <p:spPr>
          <a:xfrm>
            <a:off x="6914351" y="941146"/>
            <a:ext cx="4256501" cy="936651"/>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600" dirty="0">
                <a:solidFill>
                  <a:srgbClr val="000000"/>
                </a:solidFill>
                <a:latin typeface="Times New Roman" panose="02020603050405020304" pitchFamily="18" charset="0"/>
                <a:cs typeface="Times New Roman" panose="02020603050405020304" pitchFamily="18" charset="0"/>
              </a:rPr>
              <a:t>Iesniegumā obligāti jānorāda būvprojekta </a:t>
            </a:r>
            <a:r>
              <a:rPr lang="lv-LV" sz="1600" b="0" i="0" dirty="0">
                <a:solidFill>
                  <a:srgbClr val="000000"/>
                </a:solidFill>
                <a:effectLst/>
                <a:latin typeface="Times New Roman" panose="02020603050405020304" pitchFamily="18" charset="0"/>
                <a:cs typeface="Times New Roman" panose="02020603050405020304" pitchFamily="18" charset="0"/>
              </a:rPr>
              <a:t>vai paskaidrojuma raksta vai apliecinājuma kartes nosaukums un būvniecības lietas numurs atbilstoši BIS ierakstam</a:t>
            </a:r>
            <a:r>
              <a:rPr lang="lv-LV" sz="1600" b="0" i="0" dirty="0">
                <a:solidFill>
                  <a:srgbClr val="343A40"/>
                </a:solidFill>
                <a:effectLst/>
                <a:latin typeface="Times New Roman" panose="02020603050405020304" pitchFamily="18" charset="0"/>
                <a:cs typeface="Times New Roman" panose="02020603050405020304" pitchFamily="18" charset="0"/>
              </a:rPr>
              <a:t>.</a:t>
            </a:r>
            <a:endParaRPr lang="lv-LV" sz="1600" dirty="0">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594BD85F-FF6D-43AC-8623-8607BEA9B286}"/>
              </a:ext>
            </a:extLst>
          </p:cNvPr>
          <p:cNvSpPr/>
          <p:nvPr/>
        </p:nvSpPr>
        <p:spPr>
          <a:xfrm>
            <a:off x="1267592" y="2440536"/>
            <a:ext cx="4545979" cy="7924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dirty="0">
                <a:solidFill>
                  <a:schemeClr val="bg1"/>
                </a:solidFill>
                <a:latin typeface="Times New Roman" panose="02020603050405020304" pitchFamily="18" charset="0"/>
                <a:cs typeface="Times New Roman" panose="02020603050405020304" pitchFamily="18" charset="0"/>
              </a:rPr>
              <a:t>D</a:t>
            </a:r>
            <a:r>
              <a:rPr lang="lv-LV" sz="2000" b="0" i="0" dirty="0">
                <a:solidFill>
                  <a:schemeClr val="bg1"/>
                </a:solidFill>
                <a:effectLst/>
                <a:latin typeface="Times New Roman" panose="02020603050405020304" pitchFamily="18" charset="0"/>
                <a:cs typeface="Times New Roman" panose="02020603050405020304" pitchFamily="18" charset="0"/>
              </a:rPr>
              <a:t>zīvokļu īpašnieku kopības lēmuma</a:t>
            </a:r>
          </a:p>
          <a:p>
            <a:pPr>
              <a:defRPr/>
            </a:pPr>
            <a:r>
              <a:rPr lang="lv-LV" sz="2000" b="0" i="0" dirty="0">
                <a:solidFill>
                  <a:schemeClr val="bg1"/>
                </a:solidFill>
                <a:effectLst/>
                <a:latin typeface="Times New Roman" panose="02020603050405020304" pitchFamily="18" charset="0"/>
                <a:cs typeface="Times New Roman" panose="02020603050405020304" pitchFamily="18" charset="0"/>
              </a:rPr>
              <a:t>(protokola) kopija, kurā:</a:t>
            </a:r>
            <a:endParaRPr lang="en-US" sz="2000" dirty="0">
              <a:solidFill>
                <a:schemeClr val="bg1"/>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E5A059D9-1750-4A06-9D73-31268A1C325A}"/>
              </a:ext>
            </a:extLst>
          </p:cNvPr>
          <p:cNvSpPr/>
          <p:nvPr/>
        </p:nvSpPr>
        <p:spPr>
          <a:xfrm>
            <a:off x="5320983" y="2574982"/>
            <a:ext cx="6557827" cy="2405222"/>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lv-LV" sz="1400" b="0" i="0" dirty="0">
                <a:solidFill>
                  <a:srgbClr val="414142"/>
                </a:solidFill>
                <a:effectLst/>
                <a:latin typeface="Times New Roman" panose="02020603050405020304" pitchFamily="18" charset="0"/>
                <a:cs typeface="Times New Roman" panose="02020603050405020304" pitchFamily="18" charset="0"/>
              </a:rPr>
              <a:t>pieņemts lēmums par piesaistītā zemesgabala labiekārtošanu;</a:t>
            </a:r>
          </a:p>
          <a:p>
            <a:pPr marL="285750" indent="-285750">
              <a:buFont typeface="Arial" panose="020B0604020202020204" pitchFamily="34" charset="0"/>
              <a:buChar char="•"/>
            </a:pPr>
            <a:r>
              <a:rPr lang="lv-LV" sz="1400" b="0" i="0" dirty="0">
                <a:solidFill>
                  <a:srgbClr val="414142"/>
                </a:solidFill>
                <a:effectLst/>
                <a:latin typeface="Times New Roman" panose="02020603050405020304" pitchFamily="18" charset="0"/>
                <a:cs typeface="Times New Roman" panose="02020603050405020304" pitchFamily="18" charset="0"/>
              </a:rPr>
              <a:t>norādīti labiekārtošanas darbi atbilstoši noteikumu 6. punkta nosacījumiem un to kopējās izmaksas atbilstoši iesniegumam pievienotajai plānoto izmaksu tāmei, kā arī norādīts pašvaldības līdzfinansējuma apmērs procentos;</a:t>
            </a:r>
            <a:endParaRPr lang="lv-LV" sz="1400" dirty="0">
              <a:solidFill>
                <a:srgbClr val="414142"/>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lv-LV" sz="1400" b="0" i="0" dirty="0">
                <a:solidFill>
                  <a:srgbClr val="414142"/>
                </a:solidFill>
                <a:effectLst/>
                <a:latin typeface="Times New Roman" panose="02020603050405020304" pitchFamily="18" charset="0"/>
                <a:cs typeface="Times New Roman" panose="02020603050405020304" pitchFamily="18" charset="0"/>
              </a:rPr>
              <a:t>norādīta pilnvarotā persona, kura iesniedzēja vārdā ir tiesīga iesniegt pieteikumu un slēgt trīspusēju līgumu;</a:t>
            </a:r>
          </a:p>
          <a:p>
            <a:pPr marL="285750" indent="-285750">
              <a:buFont typeface="Arial" panose="020B0604020202020204" pitchFamily="34" charset="0"/>
              <a:buChar char="•"/>
            </a:pPr>
            <a:r>
              <a:rPr lang="lv-LV" sz="1400" b="0" i="0" dirty="0">
                <a:solidFill>
                  <a:srgbClr val="414142"/>
                </a:solidFill>
                <a:effectLst/>
                <a:latin typeface="Times New Roman" panose="02020603050405020304" pitchFamily="18" charset="0"/>
                <a:cs typeface="Times New Roman" panose="02020603050405020304" pitchFamily="18" charset="0"/>
              </a:rPr>
              <a:t>dots pilnvarojums daudzdzīvokļu dzīvojamās mājas pārvaldniekam (turpmāk – pārvaldnieks) slēgt trīspusēju līgumu un veikt visas nepieciešamās darbības</a:t>
            </a:r>
            <a:r>
              <a:rPr lang="lv-LV" sz="1400" dirty="0">
                <a:solidFill>
                  <a:srgbClr val="414142"/>
                </a:solidFill>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lv-LV" sz="1400" b="0" i="0" dirty="0">
                <a:solidFill>
                  <a:srgbClr val="414142"/>
                </a:solidFill>
                <a:effectLst/>
                <a:latin typeface="Times New Roman" panose="02020603050405020304" pitchFamily="18" charset="0"/>
                <a:cs typeface="Times New Roman" panose="02020603050405020304" pitchFamily="18" charset="0"/>
              </a:rPr>
              <a:t>izteikta piekrišana par piesaistīto zemesgabalu kopīgu labiekārtošanu, kā arī par labiekārtojuma kopīgu uzturēšanu un saglabāšanu, ja iesniedzējs ir divas vai vairāku daudzdzīvokļu dzīvojamo māju dzīvokļu īpašnieku kopības</a:t>
            </a:r>
            <a:endParaRPr lang="lv-LV" sz="1400" dirty="0">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DB11651F-44FD-4806-8A0B-9D9E39F87E18}"/>
              </a:ext>
            </a:extLst>
          </p:cNvPr>
          <p:cNvSpPr/>
          <p:nvPr/>
        </p:nvSpPr>
        <p:spPr>
          <a:xfrm>
            <a:off x="901440" y="3625042"/>
            <a:ext cx="3688585" cy="12178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dirty="0">
                <a:solidFill>
                  <a:schemeClr val="bg1"/>
                </a:solidFill>
                <a:latin typeface="Times New Roman" panose="02020603050405020304" pitchFamily="18" charset="0"/>
                <a:cs typeface="Times New Roman" panose="02020603050405020304" pitchFamily="18" charset="0"/>
              </a:rPr>
              <a:t>Z</a:t>
            </a:r>
            <a:r>
              <a:rPr lang="lv-LV" sz="2000" b="0" i="0" dirty="0">
                <a:solidFill>
                  <a:schemeClr val="bg1"/>
                </a:solidFill>
                <a:effectLst/>
                <a:latin typeface="Times New Roman" panose="02020603050405020304" pitchFamily="18" charset="0"/>
                <a:cs typeface="Times New Roman" panose="02020603050405020304" pitchFamily="18" charset="0"/>
              </a:rPr>
              <a:t>emesgabala īpašnieka rakstiska piekrišana, ja piesaistītais zemesgabals nav iesniedzēja īpašumā</a:t>
            </a:r>
            <a:endParaRPr lang="en-US" sz="2000" dirty="0">
              <a:solidFill>
                <a:schemeClr val="bg1"/>
              </a:solidFill>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DC7F8AFB-94AF-4574-BC62-AB9A7D80F0D1}"/>
              </a:ext>
            </a:extLst>
          </p:cNvPr>
          <p:cNvSpPr/>
          <p:nvPr/>
        </p:nvSpPr>
        <p:spPr>
          <a:xfrm>
            <a:off x="1267591" y="5175708"/>
            <a:ext cx="7389848" cy="5938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000" dirty="0">
                <a:solidFill>
                  <a:schemeClr val="bg1"/>
                </a:solidFill>
                <a:latin typeface="Times New Roman" panose="02020603050405020304" pitchFamily="18" charset="0"/>
                <a:cs typeface="Times New Roman" panose="02020603050405020304" pitchFamily="18" charset="0"/>
              </a:rPr>
              <a:t>P</a:t>
            </a:r>
            <a:r>
              <a:rPr lang="lv-LV" sz="2000" b="0" i="0" dirty="0">
                <a:solidFill>
                  <a:schemeClr val="bg1"/>
                </a:solidFill>
                <a:effectLst/>
                <a:latin typeface="Times New Roman" panose="02020603050405020304" pitchFamily="18" charset="0"/>
                <a:cs typeface="Times New Roman" panose="02020603050405020304" pitchFamily="18" charset="0"/>
              </a:rPr>
              <a:t>lānoto izmaksu tāme </a:t>
            </a:r>
            <a:r>
              <a:rPr lang="lv-LV" sz="2000" dirty="0">
                <a:latin typeface="Times New Roman" panose="02020603050405020304" pitchFamily="18" charset="0"/>
                <a:cs typeface="Times New Roman" panose="02020603050405020304" pitchFamily="18" charset="0"/>
              </a:rPr>
              <a:t>(veidlapa pieejama www.pilsetsaimnieciba.lv)</a:t>
            </a:r>
            <a:endParaRPr lang="en-US" sz="2000" dirty="0">
              <a:solidFill>
                <a:schemeClr val="bg1"/>
              </a:solidFill>
              <a:latin typeface="Times New Roman" panose="02020603050405020304" pitchFamily="18" charset="0"/>
              <a:cs typeface="Times New Roman" panose="02020603050405020304" pitchFamily="18" charset="0"/>
            </a:endParaRPr>
          </a:p>
        </p:txBody>
      </p:sp>
      <p:sp>
        <p:nvSpPr>
          <p:cNvPr id="2" name="Arrow: Right 1">
            <a:extLst>
              <a:ext uri="{FF2B5EF4-FFF2-40B4-BE49-F238E27FC236}">
                <a16:creationId xmlns:a16="http://schemas.microsoft.com/office/drawing/2014/main" id="{90E74899-3999-402F-952F-9534BB768737}"/>
              </a:ext>
            </a:extLst>
          </p:cNvPr>
          <p:cNvSpPr/>
          <p:nvPr/>
        </p:nvSpPr>
        <p:spPr>
          <a:xfrm>
            <a:off x="151002" y="941146"/>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
        <p:nvSpPr>
          <p:cNvPr id="19" name="Arrow: Right 18">
            <a:extLst>
              <a:ext uri="{FF2B5EF4-FFF2-40B4-BE49-F238E27FC236}">
                <a16:creationId xmlns:a16="http://schemas.microsoft.com/office/drawing/2014/main" id="{035239B3-1F07-4CE2-B619-FEB8307DDC1F}"/>
              </a:ext>
            </a:extLst>
          </p:cNvPr>
          <p:cNvSpPr/>
          <p:nvPr/>
        </p:nvSpPr>
        <p:spPr>
          <a:xfrm>
            <a:off x="545284" y="1790876"/>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
        <p:nvSpPr>
          <p:cNvPr id="20" name="Arrow: Right 19">
            <a:extLst>
              <a:ext uri="{FF2B5EF4-FFF2-40B4-BE49-F238E27FC236}">
                <a16:creationId xmlns:a16="http://schemas.microsoft.com/office/drawing/2014/main" id="{99674DFA-B135-4A14-AD77-F16C2FFC4696}"/>
              </a:ext>
            </a:extLst>
          </p:cNvPr>
          <p:cNvSpPr/>
          <p:nvPr/>
        </p:nvSpPr>
        <p:spPr>
          <a:xfrm>
            <a:off x="939566" y="2707507"/>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
        <p:nvSpPr>
          <p:cNvPr id="21" name="Arrow: Right 20">
            <a:extLst>
              <a:ext uri="{FF2B5EF4-FFF2-40B4-BE49-F238E27FC236}">
                <a16:creationId xmlns:a16="http://schemas.microsoft.com/office/drawing/2014/main" id="{B973364E-7BF9-4A5C-B97C-E5E50B306840}"/>
              </a:ext>
            </a:extLst>
          </p:cNvPr>
          <p:cNvSpPr/>
          <p:nvPr/>
        </p:nvSpPr>
        <p:spPr>
          <a:xfrm>
            <a:off x="588082" y="4104727"/>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
        <p:nvSpPr>
          <p:cNvPr id="22" name="Arrow: Right 21">
            <a:extLst>
              <a:ext uri="{FF2B5EF4-FFF2-40B4-BE49-F238E27FC236}">
                <a16:creationId xmlns:a16="http://schemas.microsoft.com/office/drawing/2014/main" id="{709BC80D-AA0A-44A1-9954-30CF84396FDE}"/>
              </a:ext>
            </a:extLst>
          </p:cNvPr>
          <p:cNvSpPr/>
          <p:nvPr/>
        </p:nvSpPr>
        <p:spPr>
          <a:xfrm>
            <a:off x="956343" y="5372707"/>
            <a:ext cx="394282" cy="25848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1903674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Attēls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91862" y="6300945"/>
            <a:ext cx="953568" cy="467248"/>
          </a:xfrm>
          <a:prstGeom prst="rect">
            <a:avLst/>
          </a:prstGeom>
        </p:spPr>
      </p:pic>
      <p:sp>
        <p:nvSpPr>
          <p:cNvPr id="17" name="AutoShape 5"/>
          <p:cNvSpPr>
            <a:spLocks/>
          </p:cNvSpPr>
          <p:nvPr/>
        </p:nvSpPr>
        <p:spPr bwMode="auto">
          <a:xfrm>
            <a:off x="1790700" y="371165"/>
            <a:ext cx="8972549" cy="59389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softEdge rad="317500"/>
          </a:effectLst>
        </p:spPr>
        <p:txBody>
          <a:bodyPr lIns="24243" tIns="24243" rIns="24243" bIns="24243" anchor="ct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872762" fontAlgn="auto">
              <a:spcBef>
                <a:spcPts val="0"/>
              </a:spcBef>
              <a:spcAft>
                <a:spcPts val="0"/>
              </a:spcAft>
              <a:defRPr/>
            </a:pPr>
            <a:r>
              <a:rPr lang="lv-LV" sz="3600" b="1" dirty="0">
                <a:solidFill>
                  <a:srgbClr val="0070C0"/>
                </a:solidFill>
                <a:latin typeface="Times New Roman" panose="02020603050405020304" pitchFamily="18" charset="0"/>
                <a:cs typeface="Times New Roman" panose="02020603050405020304" pitchFamily="18" charset="0"/>
              </a:rPr>
              <a:t>Pieteikumu iesniegšana:</a:t>
            </a:r>
            <a:endParaRPr lang="es-ES" sz="3600" b="1" dirty="0">
              <a:solidFill>
                <a:srgbClr val="0070C0"/>
              </a:solidFill>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5092496E-7905-4C79-A046-6358A8D181A8}"/>
              </a:ext>
            </a:extLst>
          </p:cNvPr>
          <p:cNvPicPr>
            <a:picLocks noChangeAspect="1"/>
          </p:cNvPicPr>
          <p:nvPr/>
        </p:nvPicPr>
        <p:blipFill>
          <a:blip r:embed="rId3"/>
          <a:stretch>
            <a:fillRect/>
          </a:stretch>
        </p:blipFill>
        <p:spPr>
          <a:xfrm>
            <a:off x="6746572" y="6174297"/>
            <a:ext cx="1080891" cy="593896"/>
          </a:xfrm>
          <a:prstGeom prst="rect">
            <a:avLst/>
          </a:prstGeom>
        </p:spPr>
      </p:pic>
      <p:sp>
        <p:nvSpPr>
          <p:cNvPr id="6" name="Rectangle 5">
            <a:extLst>
              <a:ext uri="{FF2B5EF4-FFF2-40B4-BE49-F238E27FC236}">
                <a16:creationId xmlns:a16="http://schemas.microsoft.com/office/drawing/2014/main" id="{EA305838-9E86-4E56-848C-D2696E263A87}"/>
              </a:ext>
            </a:extLst>
          </p:cNvPr>
          <p:cNvSpPr/>
          <p:nvPr/>
        </p:nvSpPr>
        <p:spPr>
          <a:xfrm>
            <a:off x="803277" y="1229404"/>
            <a:ext cx="4792180" cy="12201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400" dirty="0">
                <a:solidFill>
                  <a:schemeClr val="bg1"/>
                </a:solidFill>
                <a:latin typeface="Times New Roman" panose="02020603050405020304" pitchFamily="18" charset="0"/>
                <a:cs typeface="Times New Roman" panose="02020603050405020304" pitchFamily="18" charset="0"/>
              </a:rPr>
              <a:t>Var iesniegt jebkurā laikā, bet ne vēlāk kā līdz kārtējā gada 1.oktobrim.</a:t>
            </a:r>
          </a:p>
          <a:p>
            <a:pPr>
              <a:defRPr/>
            </a:pPr>
            <a:endParaRPr lang="en-US" sz="2000" dirty="0">
              <a:solidFill>
                <a:schemeClr val="bg1"/>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C9E6A036-49E4-438D-9E71-03F215B9C975}"/>
              </a:ext>
            </a:extLst>
          </p:cNvPr>
          <p:cNvSpPr/>
          <p:nvPr/>
        </p:nvSpPr>
        <p:spPr>
          <a:xfrm>
            <a:off x="6276973" y="1229404"/>
            <a:ext cx="5022997" cy="3225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lv-LV" sz="2400" dirty="0">
                <a:solidFill>
                  <a:schemeClr val="bg1"/>
                </a:solidFill>
                <a:latin typeface="Times New Roman" panose="02020603050405020304" pitchFamily="18" charset="0"/>
                <a:cs typeface="Times New Roman" panose="02020603050405020304" pitchFamily="18" charset="0"/>
              </a:rPr>
              <a:t>Iesniedz:</a:t>
            </a:r>
            <a:r>
              <a:rPr lang="lv-LV" sz="2000" dirty="0">
                <a:solidFill>
                  <a:schemeClr val="bg1"/>
                </a:solidFill>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defRPr/>
            </a:pPr>
            <a:r>
              <a:rPr lang="lv-LV" sz="2000" dirty="0">
                <a:latin typeface="Times New Roman" panose="02020603050405020304" pitchFamily="18" charset="0"/>
                <a:cs typeface="Times New Roman" panose="02020603050405020304" pitchFamily="18" charset="0"/>
              </a:rPr>
              <a:t>Vienas daudzdzīvokļu dzīvojamās mājas dzīvokļu īpašnieku kopība.</a:t>
            </a:r>
          </a:p>
          <a:p>
            <a:pPr marL="342900" indent="-342900" algn="just">
              <a:buFont typeface="Arial" panose="020B0604020202020204" pitchFamily="34" charset="0"/>
              <a:buChar char="•"/>
              <a:defRPr/>
            </a:pPr>
            <a:r>
              <a:rPr lang="lv-LV" sz="2000" dirty="0">
                <a:latin typeface="Times New Roman" panose="02020603050405020304" pitchFamily="18" charset="0"/>
                <a:cs typeface="Times New Roman" panose="02020603050405020304" pitchFamily="18" charset="0"/>
              </a:rPr>
              <a:t>Vairāku īpašnieku kopības, kuras noslēgušas vienošanās par kopīga pieteikuma iesniegšanu un piesaistītie zemesgabali savstarpēji robežojas</a:t>
            </a:r>
          </a:p>
          <a:p>
            <a:pPr marL="0" indent="0" algn="ctr">
              <a:buClr>
                <a:srgbClr val="063670"/>
              </a:buClr>
              <a:buNone/>
              <a:defRPr/>
            </a:pPr>
            <a:r>
              <a:rPr lang="lv-LV" sz="1400" i="1" dirty="0">
                <a:latin typeface="Times New Roman" panose="02020603050405020304" pitchFamily="18" charset="0"/>
                <a:cs typeface="Times New Roman" panose="02020603050405020304" pitchFamily="18" charset="0"/>
              </a:rPr>
              <a:t>Pieteikumu īpašnieku kopības vārdā paraksta un iesniedz pilnvarotā persona.</a:t>
            </a:r>
          </a:p>
          <a:p>
            <a:pPr marL="0" indent="0" algn="ctr">
              <a:buClr>
                <a:srgbClr val="063670"/>
              </a:buClr>
              <a:buNone/>
              <a:defRPr/>
            </a:pPr>
            <a:r>
              <a:rPr lang="lv-LV" sz="1400" i="1" dirty="0">
                <a:latin typeface="Times New Roman" panose="02020603050405020304" pitchFamily="18" charset="0"/>
                <a:cs typeface="Times New Roman" panose="02020603050405020304" pitchFamily="18" charset="0"/>
              </a:rPr>
              <a:t>Pilnvarotā persona paraksta arī trīspusējo līgumu par līdzfinansējuma piešķiršanu</a:t>
            </a:r>
            <a:r>
              <a:rPr lang="lv-LV" sz="1400" i="1" dirty="0">
                <a:latin typeface="Arial" panose="020B0604020202020204" pitchFamily="34" charset="0"/>
                <a:cs typeface="Arial" panose="020B0604020202020204" pitchFamily="34" charset="0"/>
              </a:rPr>
              <a:t>.</a:t>
            </a:r>
            <a:endParaRPr lang="lv-LV" sz="2400" dirty="0">
              <a:solidFill>
                <a:schemeClr val="bg1"/>
              </a:solidFill>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BE746112-4459-42FC-99C0-6996C07A66C0}"/>
              </a:ext>
            </a:extLst>
          </p:cNvPr>
          <p:cNvSpPr/>
          <p:nvPr/>
        </p:nvSpPr>
        <p:spPr>
          <a:xfrm>
            <a:off x="332911" y="2665393"/>
            <a:ext cx="5732911" cy="350890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rgbClr val="414142"/>
                </a:solidFill>
                <a:latin typeface="Times New Roman" panose="02020603050405020304" pitchFamily="18" charset="0"/>
                <a:cs typeface="Times New Roman" panose="02020603050405020304" pitchFamily="18" charset="0"/>
              </a:rPr>
              <a:t>I</a:t>
            </a:r>
            <a:r>
              <a:rPr lang="lv-LV" b="0" i="0" dirty="0">
                <a:solidFill>
                  <a:srgbClr val="414142"/>
                </a:solidFill>
                <a:effectLst/>
                <a:latin typeface="Times New Roman" panose="02020603050405020304" pitchFamily="18" charset="0"/>
                <a:cs typeface="Times New Roman" panose="02020603050405020304" pitchFamily="18" charset="0"/>
              </a:rPr>
              <a:t>estādē "Pilsētsaimniecība"</a:t>
            </a:r>
          </a:p>
          <a:p>
            <a:pPr algn="ctr"/>
            <a:r>
              <a:rPr lang="lv-LV" b="0" i="0" dirty="0">
                <a:solidFill>
                  <a:srgbClr val="414142"/>
                </a:solidFill>
                <a:effectLst/>
                <a:latin typeface="Times New Roman" panose="02020603050405020304" pitchFamily="18" charset="0"/>
                <a:cs typeface="Times New Roman" panose="02020603050405020304" pitchFamily="18" charset="0"/>
              </a:rPr>
              <a:t>(Pulkveža Oskara Kalpaka iela 16A, Jelgava, LV-3001) personīgi</a:t>
            </a:r>
          </a:p>
          <a:p>
            <a:pPr algn="ctr"/>
            <a:r>
              <a:rPr lang="lv-LV" dirty="0">
                <a:solidFill>
                  <a:srgbClr val="414142"/>
                </a:solidFill>
                <a:latin typeface="Times New Roman" panose="02020603050405020304" pitchFamily="18" charset="0"/>
                <a:cs typeface="Times New Roman" panose="02020603050405020304" pitchFamily="18" charset="0"/>
              </a:rPr>
              <a:t>v</a:t>
            </a:r>
            <a:r>
              <a:rPr lang="lv-LV" b="0" i="0" dirty="0">
                <a:solidFill>
                  <a:srgbClr val="414142"/>
                </a:solidFill>
                <a:effectLst/>
                <a:latin typeface="Times New Roman" panose="02020603050405020304" pitchFamily="18" charset="0"/>
                <a:cs typeface="Times New Roman" panose="02020603050405020304" pitchFamily="18" charset="0"/>
              </a:rPr>
              <a:t>ai</a:t>
            </a:r>
          </a:p>
          <a:p>
            <a:pPr algn="ctr"/>
            <a:r>
              <a:rPr lang="lv-LV" b="0" i="0" dirty="0">
                <a:solidFill>
                  <a:srgbClr val="414142"/>
                </a:solidFill>
                <a:effectLst/>
                <a:latin typeface="Times New Roman" panose="02020603050405020304" pitchFamily="18" charset="0"/>
                <a:cs typeface="Times New Roman" panose="02020603050405020304" pitchFamily="18" charset="0"/>
              </a:rPr>
              <a:t>elektroniski uz e-pastu </a:t>
            </a:r>
            <a:r>
              <a:rPr lang="lv-LV" b="0" i="1" dirty="0">
                <a:solidFill>
                  <a:srgbClr val="414142"/>
                </a:solidFill>
                <a:effectLst/>
                <a:latin typeface="Times New Roman" panose="02020603050405020304" pitchFamily="18" charset="0"/>
                <a:cs typeface="Times New Roman" panose="02020603050405020304" pitchFamily="18" charset="0"/>
              </a:rPr>
              <a:t>pilsetsaimnieciba@pilsetsaimnieciba.jelgava.lv </a:t>
            </a:r>
            <a:r>
              <a:rPr lang="lv-LV" b="0" i="0" dirty="0">
                <a:solidFill>
                  <a:srgbClr val="414142"/>
                </a:solidFill>
                <a:effectLst/>
                <a:latin typeface="Times New Roman" panose="02020603050405020304" pitchFamily="18" charset="0"/>
                <a:cs typeface="Times New Roman" panose="02020603050405020304" pitchFamily="18" charset="0"/>
              </a:rPr>
              <a:t>normatīvajos aktos par elektronisko dokumentu noformēšanu noteiktajā kārtībā. </a:t>
            </a:r>
          </a:p>
          <a:p>
            <a:pPr algn="ctr"/>
            <a:endParaRPr lang="lv-LV" dirty="0">
              <a:solidFill>
                <a:srgbClr val="414142"/>
              </a:solidFill>
              <a:latin typeface="Times New Roman" panose="02020603050405020304" pitchFamily="18" charset="0"/>
              <a:cs typeface="Times New Roman" panose="02020603050405020304" pitchFamily="18" charset="0"/>
            </a:endParaRPr>
          </a:p>
          <a:p>
            <a:pPr algn="ctr"/>
            <a:r>
              <a:rPr lang="lv-LV" b="0" i="0" dirty="0">
                <a:solidFill>
                  <a:srgbClr val="414142"/>
                </a:solidFill>
                <a:effectLst/>
                <a:latin typeface="Times New Roman" panose="02020603050405020304" pitchFamily="18" charset="0"/>
                <a:cs typeface="Times New Roman" panose="02020603050405020304" pitchFamily="18" charset="0"/>
              </a:rPr>
              <a:t>Ja pieteikumu iesniedz personīgi, par tā iesniegšanas laiku uzskatāms iestādē "Pilsētsaimniecība" reģistrētais datums un laiks.</a:t>
            </a:r>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3244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Attēls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91862" y="6300945"/>
            <a:ext cx="953568" cy="467248"/>
          </a:xfrm>
          <a:prstGeom prst="rect">
            <a:avLst/>
          </a:prstGeom>
        </p:spPr>
      </p:pic>
      <p:sp>
        <p:nvSpPr>
          <p:cNvPr id="17" name="AutoShape 5"/>
          <p:cNvSpPr>
            <a:spLocks/>
          </p:cNvSpPr>
          <p:nvPr/>
        </p:nvSpPr>
        <p:spPr bwMode="auto">
          <a:xfrm>
            <a:off x="3366025" y="89807"/>
            <a:ext cx="5286235" cy="41984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softEdge rad="317500"/>
          </a:effectLst>
        </p:spPr>
        <p:txBody>
          <a:bodyPr lIns="24243" tIns="24243" rIns="24243" bIns="24243" anchor="ct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872762" fontAlgn="auto">
              <a:spcBef>
                <a:spcPts val="0"/>
              </a:spcBef>
              <a:spcAft>
                <a:spcPts val="0"/>
              </a:spcAft>
              <a:defRPr/>
            </a:pPr>
            <a:r>
              <a:rPr lang="lv-LV" sz="3200" b="1" dirty="0">
                <a:solidFill>
                  <a:srgbClr val="0070C0"/>
                </a:solidFill>
                <a:latin typeface="Times New Roman" panose="02020603050405020304" pitchFamily="18" charset="0"/>
                <a:cs typeface="Times New Roman" panose="02020603050405020304" pitchFamily="18" charset="0"/>
              </a:rPr>
              <a:t>Izmaiņas:</a:t>
            </a:r>
            <a:endParaRPr lang="es-ES" sz="3200" b="1" dirty="0">
              <a:solidFill>
                <a:srgbClr val="0070C0"/>
              </a:solidFill>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5092496E-7905-4C79-A046-6358A8D181A8}"/>
              </a:ext>
            </a:extLst>
          </p:cNvPr>
          <p:cNvPicPr>
            <a:picLocks noChangeAspect="1"/>
          </p:cNvPicPr>
          <p:nvPr/>
        </p:nvPicPr>
        <p:blipFill>
          <a:blip r:embed="rId3"/>
          <a:stretch>
            <a:fillRect/>
          </a:stretch>
        </p:blipFill>
        <p:spPr>
          <a:xfrm>
            <a:off x="6746572" y="6174297"/>
            <a:ext cx="1080891" cy="593896"/>
          </a:xfrm>
          <a:prstGeom prst="rect">
            <a:avLst/>
          </a:prstGeom>
        </p:spPr>
      </p:pic>
      <p:sp>
        <p:nvSpPr>
          <p:cNvPr id="6" name="Rectangle 5">
            <a:extLst>
              <a:ext uri="{FF2B5EF4-FFF2-40B4-BE49-F238E27FC236}">
                <a16:creationId xmlns:a16="http://schemas.microsoft.com/office/drawing/2014/main" id="{07B957D6-914F-453D-A34C-15D106768FED}"/>
              </a:ext>
            </a:extLst>
          </p:cNvPr>
          <p:cNvSpPr/>
          <p:nvPr/>
        </p:nvSpPr>
        <p:spPr>
          <a:xfrm>
            <a:off x="757319" y="602082"/>
            <a:ext cx="10677362" cy="75343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000" b="0" i="0" dirty="0">
                <a:solidFill>
                  <a:srgbClr val="000000"/>
                </a:solidFill>
                <a:effectLst/>
                <a:latin typeface="Times New Roman" panose="02020603050405020304" pitchFamily="18" charset="0"/>
                <a:cs typeface="Times New Roman" panose="02020603050405020304" pitchFamily="18" charset="0"/>
              </a:rPr>
              <a:t>Precizēta informācija, kas jānorāda paziņojumā par pieteikumu iesniegšanu. Turpmāk paziņojumā tiks norādīts pieteikumu iesniegšanas datums, no kura iesniedzami pieteikumi, un līdzfinansējuma apmērs.</a:t>
            </a:r>
          </a:p>
        </p:txBody>
      </p:sp>
      <p:sp>
        <p:nvSpPr>
          <p:cNvPr id="7" name="Rectangle 6">
            <a:extLst>
              <a:ext uri="{FF2B5EF4-FFF2-40B4-BE49-F238E27FC236}">
                <a16:creationId xmlns:a16="http://schemas.microsoft.com/office/drawing/2014/main" id="{97A71ED0-96E7-446E-9883-12F8892A7A71}"/>
              </a:ext>
            </a:extLst>
          </p:cNvPr>
          <p:cNvSpPr/>
          <p:nvPr/>
        </p:nvSpPr>
        <p:spPr>
          <a:xfrm>
            <a:off x="757319" y="1455522"/>
            <a:ext cx="10677362" cy="215738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sz="2000" b="0" i="0" dirty="0">
                <a:solidFill>
                  <a:srgbClr val="000000"/>
                </a:solidFill>
                <a:effectLst/>
                <a:latin typeface="Times New Roman" panose="02020603050405020304" pitchFamily="18" charset="0"/>
                <a:cs typeface="Times New Roman" panose="02020603050405020304" pitchFamily="18" charset="0"/>
              </a:rPr>
              <a:t>Nav jāiesniedz: </a:t>
            </a:r>
          </a:p>
          <a:p>
            <a:pPr marL="285750" indent="-285750" algn="just">
              <a:buFont typeface="Arial" panose="020B0604020202020204" pitchFamily="34" charset="0"/>
              <a:buChar char="•"/>
            </a:pPr>
            <a:r>
              <a:rPr lang="lv-LV" sz="2000" b="0" i="0" dirty="0">
                <a:solidFill>
                  <a:srgbClr val="000000"/>
                </a:solidFill>
                <a:effectLst/>
                <a:latin typeface="Times New Roman" panose="02020603050405020304" pitchFamily="18" charset="0"/>
                <a:cs typeface="Times New Roman" panose="02020603050405020304" pitchFamily="18" charset="0"/>
              </a:rPr>
              <a:t>pilnvara, ja pieteikumu iesniedzēja vārdā iesniedz juridiskas personas pilnvarota persona;</a:t>
            </a:r>
          </a:p>
          <a:p>
            <a:pPr marL="285750" indent="-285750" algn="just">
              <a:buFont typeface="Arial" panose="020B0604020202020204" pitchFamily="34" charset="0"/>
              <a:buChar char="•"/>
            </a:pPr>
            <a:r>
              <a:rPr lang="lv-LV" sz="2000" b="0" i="0" dirty="0">
                <a:solidFill>
                  <a:srgbClr val="000000"/>
                </a:solidFill>
                <a:effectLst/>
                <a:latin typeface="Times New Roman" panose="02020603050405020304" pitchFamily="18" charset="0"/>
                <a:cs typeface="Times New Roman" panose="02020603050405020304" pitchFamily="18" charset="0"/>
              </a:rPr>
              <a:t>būvvaldē akceptēta būvprojekta vai paskaidrojuma raksta vai apliecinājuma kartes kopiju</a:t>
            </a:r>
            <a:r>
              <a:rPr lang="lv-LV" sz="2000" dirty="0">
                <a:solidFill>
                  <a:srgbClr val="000000"/>
                </a:solidFill>
                <a:latin typeface="Times New Roman" panose="02020603050405020304" pitchFamily="18" charset="0"/>
                <a:cs typeface="Times New Roman" panose="02020603050405020304" pitchFamily="18" charset="0"/>
              </a:rPr>
              <a:t>;</a:t>
            </a:r>
          </a:p>
          <a:p>
            <a:pPr marL="285750" indent="-285750" algn="just">
              <a:buFont typeface="Arial" panose="020B0604020202020204" pitchFamily="34" charset="0"/>
              <a:buChar char="•"/>
            </a:pPr>
            <a:r>
              <a:rPr lang="lv-LV" sz="2000" b="0" i="0" dirty="0">
                <a:solidFill>
                  <a:srgbClr val="000000"/>
                </a:solidFill>
                <a:effectLst/>
                <a:latin typeface="Times New Roman" panose="02020603050405020304" pitchFamily="18" charset="0"/>
                <a:cs typeface="Times New Roman" panose="02020603050405020304" pitchFamily="18" charset="0"/>
              </a:rPr>
              <a:t>līgumu vai tam pielīdzināmo dokumentu, kurā daudzdzīvokļu dzīvojamo māju dzīvokļu īpašnieku kopības vienojušās par piesaistīto zemesgabalu kopīgu labiekārtošanu, kā arī par labiekārtojuma kopīgu uzturēšanu un saglabāšanu, ja iesniedzējs ir divas vai vairāku daudzdzīvokļu dzīvojamo māju dzīvokļu īpašnieku kopības.</a:t>
            </a:r>
          </a:p>
        </p:txBody>
      </p:sp>
      <p:sp>
        <p:nvSpPr>
          <p:cNvPr id="8" name="Rectangle 7">
            <a:extLst>
              <a:ext uri="{FF2B5EF4-FFF2-40B4-BE49-F238E27FC236}">
                <a16:creationId xmlns:a16="http://schemas.microsoft.com/office/drawing/2014/main" id="{93A4DAAC-7AA5-4E05-9464-660F7E103088}"/>
              </a:ext>
            </a:extLst>
          </p:cNvPr>
          <p:cNvSpPr/>
          <p:nvPr/>
        </p:nvSpPr>
        <p:spPr>
          <a:xfrm>
            <a:off x="757319" y="3712917"/>
            <a:ext cx="10677362" cy="2461379"/>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sz="2000" b="0" i="0" dirty="0">
                <a:solidFill>
                  <a:srgbClr val="000000"/>
                </a:solidFill>
                <a:effectLst/>
                <a:latin typeface="Times New Roman" panose="02020603050405020304" pitchFamily="18" charset="0"/>
                <a:cs typeface="Times New Roman" panose="02020603050405020304" pitchFamily="18" charset="0"/>
              </a:rPr>
              <a:t>Precizēta iesniegto pieteikumu vērtēšanas kārtība. Noteikts, ka komisija viena mēneša laikā izvērtē pieteikumu atbilstību noteikumos noteiktajām prasībām un pieņem lēmumu par pašvaldības līdzfinansējuma piešķiršanu vai pieteikuma noraidīšanu. Komisija noraida pieteikumu, ja:</a:t>
            </a:r>
          </a:p>
          <a:p>
            <a:pPr marL="342900" indent="-342900">
              <a:buFont typeface="Arial" panose="020B0604020202020204" pitchFamily="34" charset="0"/>
              <a:buChar char="•"/>
            </a:pPr>
            <a:r>
              <a:rPr lang="lv-LV" sz="2000" dirty="0">
                <a:solidFill>
                  <a:srgbClr val="000000"/>
                </a:solidFill>
                <a:latin typeface="Times New Roman" panose="02020603050405020304" pitchFamily="18" charset="0"/>
                <a:cs typeface="Times New Roman" panose="02020603050405020304" pitchFamily="18" charset="0"/>
              </a:rPr>
              <a:t>pieteikums neatbilst noteikumos noteiktajām prasībām;</a:t>
            </a:r>
          </a:p>
          <a:p>
            <a:pPr marL="342900" indent="-342900" algn="just">
              <a:buFont typeface="Arial" panose="020B0604020202020204" pitchFamily="34" charset="0"/>
              <a:buChar char="•"/>
            </a:pPr>
            <a:r>
              <a:rPr lang="lv-LV" sz="2000" dirty="0">
                <a:solidFill>
                  <a:srgbClr val="000000"/>
                </a:solidFill>
                <a:latin typeface="Times New Roman" panose="02020603050405020304" pitchFamily="18" charset="0"/>
                <a:cs typeface="Times New Roman" panose="02020603050405020304" pitchFamily="18" charset="0"/>
              </a:rPr>
              <a:t>iesniedzēja pilnvarotā persona komisijas noteiktajā termiņā nesniedz pieprasīto informāciju;</a:t>
            </a:r>
          </a:p>
          <a:p>
            <a:pPr marL="342900" indent="-342900" algn="just">
              <a:buFont typeface="Arial" panose="020B0604020202020204" pitchFamily="34" charset="0"/>
              <a:buChar char="•"/>
            </a:pPr>
            <a:r>
              <a:rPr lang="lv-LV" sz="2000" dirty="0">
                <a:solidFill>
                  <a:srgbClr val="000000"/>
                </a:solidFill>
                <a:latin typeface="Times New Roman" panose="02020603050405020304" pitchFamily="18" charset="0"/>
                <a:cs typeface="Times New Roman" panose="02020603050405020304" pitchFamily="18" charset="0"/>
              </a:rPr>
              <a:t>pieprasītā pašvaldības līdzfinansējuma apmērs pārsniedz attiecīgajā kalendārajā gadā pašvaldības budžetā </a:t>
            </a:r>
            <a:r>
              <a:rPr lang="lv-LV" sz="2000" b="0" i="0" dirty="0">
                <a:solidFill>
                  <a:srgbClr val="000000"/>
                </a:solidFill>
                <a:effectLst/>
                <a:latin typeface="Times New Roman" panose="02020603050405020304" pitchFamily="18" charset="0"/>
                <a:cs typeface="Times New Roman" panose="02020603050405020304" pitchFamily="18" charset="0"/>
              </a:rPr>
              <a:t>šim mērķim paredzēto vai uz pieteikuma izvērtēšanas brīdi pieejamo pašvaldības līdzfinansējuma apmēru (atlikumu).</a:t>
            </a:r>
          </a:p>
        </p:txBody>
      </p:sp>
    </p:spTree>
    <p:extLst>
      <p:ext uri="{BB962C8B-B14F-4D97-AF65-F5344CB8AC3E}">
        <p14:creationId xmlns:p14="http://schemas.microsoft.com/office/powerpoint/2010/main" val="4051235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Attēls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91862" y="6300945"/>
            <a:ext cx="953568" cy="467248"/>
          </a:xfrm>
          <a:prstGeom prst="rect">
            <a:avLst/>
          </a:prstGeom>
        </p:spPr>
      </p:pic>
      <p:sp>
        <p:nvSpPr>
          <p:cNvPr id="17" name="AutoShape 5"/>
          <p:cNvSpPr>
            <a:spLocks/>
          </p:cNvSpPr>
          <p:nvPr/>
        </p:nvSpPr>
        <p:spPr bwMode="auto">
          <a:xfrm>
            <a:off x="3382803" y="244517"/>
            <a:ext cx="5286235" cy="59389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softEdge rad="317500"/>
          </a:effectLst>
        </p:spPr>
        <p:txBody>
          <a:bodyPr lIns="24243" tIns="24243" rIns="24243" bIns="24243" anchor="ctr"/>
          <a:lstStyle>
            <a:defPPr>
              <a:defRPr lang="en-US"/>
            </a:defPPr>
            <a:lvl1pPr algn="l" defTabSz="871538" rtl="0" fontAlgn="base">
              <a:spcBef>
                <a:spcPct val="0"/>
              </a:spcBef>
              <a:spcAft>
                <a:spcPct val="0"/>
              </a:spcAft>
              <a:defRPr sz="1700" kern="1200">
                <a:solidFill>
                  <a:schemeClr val="tx1"/>
                </a:solidFill>
                <a:latin typeface="Trebuchet MS" pitchFamily="34" charset="0"/>
                <a:ea typeface="+mn-ea"/>
                <a:cs typeface="Arial" charset="0"/>
              </a:defRPr>
            </a:lvl1pPr>
            <a:lvl2pPr marL="434975" indent="-215900" algn="l" defTabSz="871538" rtl="0" fontAlgn="base">
              <a:spcBef>
                <a:spcPct val="0"/>
              </a:spcBef>
              <a:spcAft>
                <a:spcPct val="0"/>
              </a:spcAft>
              <a:defRPr sz="1700" kern="1200">
                <a:solidFill>
                  <a:schemeClr val="tx1"/>
                </a:solidFill>
                <a:latin typeface="Trebuchet MS" pitchFamily="34" charset="0"/>
                <a:ea typeface="+mn-ea"/>
                <a:cs typeface="Arial" charset="0"/>
              </a:defRPr>
            </a:lvl2pPr>
            <a:lvl3pPr marL="871538" indent="-434975" algn="l" defTabSz="871538" rtl="0" fontAlgn="base">
              <a:spcBef>
                <a:spcPct val="0"/>
              </a:spcBef>
              <a:spcAft>
                <a:spcPct val="0"/>
              </a:spcAft>
              <a:defRPr sz="1700" kern="1200">
                <a:solidFill>
                  <a:schemeClr val="tx1"/>
                </a:solidFill>
                <a:latin typeface="Trebuchet MS" pitchFamily="34" charset="0"/>
                <a:ea typeface="+mn-ea"/>
                <a:cs typeface="Arial" charset="0"/>
              </a:defRPr>
            </a:lvl3pPr>
            <a:lvl4pPr marL="1308100" indent="-652463" algn="l" defTabSz="871538" rtl="0" fontAlgn="base">
              <a:spcBef>
                <a:spcPct val="0"/>
              </a:spcBef>
              <a:spcAft>
                <a:spcPct val="0"/>
              </a:spcAft>
              <a:defRPr sz="1700" kern="1200">
                <a:solidFill>
                  <a:schemeClr val="tx1"/>
                </a:solidFill>
                <a:latin typeface="Trebuchet MS" pitchFamily="34" charset="0"/>
                <a:ea typeface="+mn-ea"/>
                <a:cs typeface="Arial" charset="0"/>
              </a:defRPr>
            </a:lvl4pPr>
            <a:lvl5pPr marL="1744663" indent="-871538" algn="l" defTabSz="871538" rtl="0" fontAlgn="base">
              <a:spcBef>
                <a:spcPct val="0"/>
              </a:spcBef>
              <a:spcAft>
                <a:spcPct val="0"/>
              </a:spcAft>
              <a:defRPr sz="1700" kern="1200">
                <a:solidFill>
                  <a:schemeClr val="tx1"/>
                </a:solidFill>
                <a:latin typeface="Trebuchet MS" pitchFamily="34" charset="0"/>
                <a:ea typeface="+mn-ea"/>
                <a:cs typeface="Arial" charset="0"/>
              </a:defRPr>
            </a:lvl5pPr>
            <a:lvl6pPr marL="2286000" algn="l" defTabSz="914400" rtl="0" eaLnBrk="1" latinLnBrk="0" hangingPunct="1">
              <a:defRPr sz="1700" kern="1200">
                <a:solidFill>
                  <a:schemeClr val="tx1"/>
                </a:solidFill>
                <a:latin typeface="Trebuchet MS" pitchFamily="34" charset="0"/>
                <a:ea typeface="+mn-ea"/>
                <a:cs typeface="Arial" charset="0"/>
              </a:defRPr>
            </a:lvl6pPr>
            <a:lvl7pPr marL="2743200" algn="l" defTabSz="914400" rtl="0" eaLnBrk="1" latinLnBrk="0" hangingPunct="1">
              <a:defRPr sz="1700" kern="1200">
                <a:solidFill>
                  <a:schemeClr val="tx1"/>
                </a:solidFill>
                <a:latin typeface="Trebuchet MS" pitchFamily="34" charset="0"/>
                <a:ea typeface="+mn-ea"/>
                <a:cs typeface="Arial" charset="0"/>
              </a:defRPr>
            </a:lvl7pPr>
            <a:lvl8pPr marL="3200400" algn="l" defTabSz="914400" rtl="0" eaLnBrk="1" latinLnBrk="0" hangingPunct="1">
              <a:defRPr sz="1700" kern="1200">
                <a:solidFill>
                  <a:schemeClr val="tx1"/>
                </a:solidFill>
                <a:latin typeface="Trebuchet MS" pitchFamily="34" charset="0"/>
                <a:ea typeface="+mn-ea"/>
                <a:cs typeface="Arial" charset="0"/>
              </a:defRPr>
            </a:lvl8pPr>
            <a:lvl9pPr marL="3657600" algn="l" defTabSz="914400" rtl="0" eaLnBrk="1" latinLnBrk="0" hangingPunct="1">
              <a:defRPr sz="1700" kern="1200">
                <a:solidFill>
                  <a:schemeClr val="tx1"/>
                </a:solidFill>
                <a:latin typeface="Trebuchet MS" pitchFamily="34" charset="0"/>
                <a:ea typeface="+mn-ea"/>
                <a:cs typeface="Arial" charset="0"/>
              </a:defRPr>
            </a:lvl9pPr>
          </a:lstStyle>
          <a:p>
            <a:pPr algn="ctr" defTabSz="872762" fontAlgn="auto">
              <a:spcBef>
                <a:spcPts val="0"/>
              </a:spcBef>
              <a:spcAft>
                <a:spcPts val="0"/>
              </a:spcAft>
              <a:defRPr/>
            </a:pPr>
            <a:r>
              <a:rPr lang="lv-LV" sz="3600" b="1" dirty="0">
                <a:solidFill>
                  <a:srgbClr val="0070C0"/>
                </a:solidFill>
                <a:latin typeface="Times New Roman" panose="02020603050405020304" pitchFamily="18" charset="0"/>
                <a:cs typeface="Times New Roman" panose="02020603050405020304" pitchFamily="18" charset="0"/>
              </a:rPr>
              <a:t>Izmaiņas:</a:t>
            </a:r>
            <a:endParaRPr lang="es-ES" sz="3600" b="1" dirty="0">
              <a:solidFill>
                <a:srgbClr val="0070C0"/>
              </a:solidFill>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5092496E-7905-4C79-A046-6358A8D181A8}"/>
              </a:ext>
            </a:extLst>
          </p:cNvPr>
          <p:cNvPicPr>
            <a:picLocks noChangeAspect="1"/>
          </p:cNvPicPr>
          <p:nvPr/>
        </p:nvPicPr>
        <p:blipFill>
          <a:blip r:embed="rId3"/>
          <a:stretch>
            <a:fillRect/>
          </a:stretch>
        </p:blipFill>
        <p:spPr>
          <a:xfrm>
            <a:off x="6746572" y="6174297"/>
            <a:ext cx="1080891" cy="593896"/>
          </a:xfrm>
          <a:prstGeom prst="rect">
            <a:avLst/>
          </a:prstGeom>
        </p:spPr>
      </p:pic>
      <p:sp>
        <p:nvSpPr>
          <p:cNvPr id="6" name="Rectangle 5">
            <a:extLst>
              <a:ext uri="{FF2B5EF4-FFF2-40B4-BE49-F238E27FC236}">
                <a16:creationId xmlns:a16="http://schemas.microsoft.com/office/drawing/2014/main" id="{07B957D6-914F-453D-A34C-15D106768FED}"/>
              </a:ext>
            </a:extLst>
          </p:cNvPr>
          <p:cNvSpPr/>
          <p:nvPr/>
        </p:nvSpPr>
        <p:spPr>
          <a:xfrm>
            <a:off x="941390" y="999869"/>
            <a:ext cx="10677362" cy="75343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000" b="0" i="0" dirty="0">
                <a:solidFill>
                  <a:srgbClr val="000000"/>
                </a:solidFill>
                <a:effectLst/>
                <a:latin typeface="Times New Roman" panose="02020603050405020304" pitchFamily="18" charset="0"/>
                <a:cs typeface="Times New Roman" panose="02020603050405020304" pitchFamily="18" charset="0"/>
              </a:rPr>
              <a:t>Atcelta pašvaldības līdzfinansējuma saņemšanas prioritārā secība. Turpmāk komisija izvērtēs iesniegtos pieteikumus to saņemšanas secībā.</a:t>
            </a:r>
          </a:p>
        </p:txBody>
      </p:sp>
      <p:sp>
        <p:nvSpPr>
          <p:cNvPr id="7" name="Rectangle 6">
            <a:extLst>
              <a:ext uri="{FF2B5EF4-FFF2-40B4-BE49-F238E27FC236}">
                <a16:creationId xmlns:a16="http://schemas.microsoft.com/office/drawing/2014/main" id="{97A71ED0-96E7-446E-9883-12F8892A7A71}"/>
              </a:ext>
            </a:extLst>
          </p:cNvPr>
          <p:cNvSpPr/>
          <p:nvPr/>
        </p:nvSpPr>
        <p:spPr>
          <a:xfrm>
            <a:off x="941390" y="2040803"/>
            <a:ext cx="10677362" cy="100147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000" b="0" i="0" dirty="0">
                <a:solidFill>
                  <a:srgbClr val="000000"/>
                </a:solidFill>
                <a:effectLst/>
                <a:latin typeface="Times New Roman" panose="02020603050405020304" pitchFamily="18" charset="0"/>
                <a:cs typeface="Times New Roman" panose="02020603050405020304" pitchFamily="18" charset="0"/>
              </a:rPr>
              <a:t>Pēc komisijas lēmumu pieņemšanas iestāde “Pilsētsaimniecība” publicēs informāciju par pieejamā pašvaldības līdzfinansējuma apmēru (atlikumu) tīmekļa vietnēs</a:t>
            </a:r>
            <a:r>
              <a:rPr lang="lv-LV" sz="2000" b="0" i="0" dirty="0">
                <a:solidFill>
                  <a:schemeClr val="tx1"/>
                </a:solidFill>
                <a:effectLst/>
                <a:latin typeface="Times New Roman" panose="02020603050405020304" pitchFamily="18" charset="0"/>
                <a:cs typeface="Times New Roman" panose="02020603050405020304" pitchFamily="18" charset="0"/>
              </a:rPr>
              <a:t> </a:t>
            </a:r>
            <a:r>
              <a:rPr lang="lv-LV" sz="2000" b="0" i="1" dirty="0">
                <a:solidFill>
                  <a:schemeClr val="tx1"/>
                </a:solidFill>
                <a:effectLst/>
                <a:latin typeface="Times New Roman" panose="02020603050405020304" pitchFamily="18" charset="0"/>
                <a:cs typeface="Times New Roman" panose="02020603050405020304" pitchFamily="18" charset="0"/>
              </a:rPr>
              <a:t>www.jelgava.lv </a:t>
            </a:r>
            <a:r>
              <a:rPr lang="lv-LV" sz="2000" b="0" i="0" dirty="0">
                <a:solidFill>
                  <a:schemeClr val="tx1"/>
                </a:solidFill>
                <a:effectLst/>
                <a:latin typeface="Times New Roman" panose="02020603050405020304" pitchFamily="18" charset="0"/>
                <a:cs typeface="Times New Roman" panose="02020603050405020304" pitchFamily="18" charset="0"/>
              </a:rPr>
              <a:t>un www.</a:t>
            </a:r>
            <a:r>
              <a:rPr lang="lv-LV" sz="2000" b="0" i="1" dirty="0">
                <a:solidFill>
                  <a:schemeClr val="tx1"/>
                </a:solidFill>
                <a:effectLst/>
                <a:latin typeface="Times New Roman" panose="02020603050405020304" pitchFamily="18" charset="0"/>
                <a:cs typeface="Times New Roman" panose="02020603050405020304" pitchFamily="18" charset="0"/>
              </a:rPr>
              <a:t>pilsetsaimnieciba.lv.</a:t>
            </a:r>
          </a:p>
        </p:txBody>
      </p:sp>
      <p:sp>
        <p:nvSpPr>
          <p:cNvPr id="8" name="Rectangle 7">
            <a:extLst>
              <a:ext uri="{FF2B5EF4-FFF2-40B4-BE49-F238E27FC236}">
                <a16:creationId xmlns:a16="http://schemas.microsoft.com/office/drawing/2014/main" id="{93A4DAAC-7AA5-4E05-9464-660F7E103088}"/>
              </a:ext>
            </a:extLst>
          </p:cNvPr>
          <p:cNvSpPr/>
          <p:nvPr/>
        </p:nvSpPr>
        <p:spPr>
          <a:xfrm>
            <a:off x="941390" y="3336478"/>
            <a:ext cx="10677362" cy="850119"/>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000" b="0" i="0" dirty="0">
                <a:solidFill>
                  <a:srgbClr val="000000"/>
                </a:solidFill>
                <a:effectLst/>
                <a:latin typeface="Times New Roman" panose="02020603050405020304" pitchFamily="18" charset="0"/>
                <a:cs typeface="Times New Roman" panose="02020603050405020304" pitchFamily="18" charset="0"/>
              </a:rPr>
              <a:t>Daudzdzīvokļu dzīvojamās mājas pārvaldniekam, organizējot iepirkuma procedūru vai tirgus izpēti par labiekārtošanas darbu veikšanu, komisijas sastāvā jāiekļauj pašvaldības un iesniedzēja pārstāvis.</a:t>
            </a:r>
          </a:p>
        </p:txBody>
      </p:sp>
      <p:sp>
        <p:nvSpPr>
          <p:cNvPr id="9" name="Rectangle 8">
            <a:extLst>
              <a:ext uri="{FF2B5EF4-FFF2-40B4-BE49-F238E27FC236}">
                <a16:creationId xmlns:a16="http://schemas.microsoft.com/office/drawing/2014/main" id="{D5580A77-95E2-4294-89EC-B2C2C998B783}"/>
              </a:ext>
            </a:extLst>
          </p:cNvPr>
          <p:cNvSpPr/>
          <p:nvPr/>
        </p:nvSpPr>
        <p:spPr>
          <a:xfrm>
            <a:off x="941390" y="4515401"/>
            <a:ext cx="10677362" cy="850119"/>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000" b="0" i="0" dirty="0">
                <a:solidFill>
                  <a:schemeClr val="tx1"/>
                </a:solidFill>
                <a:effectLst/>
                <a:latin typeface="Times New Roman" panose="02020603050405020304" pitchFamily="18" charset="0"/>
                <a:cs typeface="Times New Roman" panose="02020603050405020304" pitchFamily="18" charset="0"/>
              </a:rPr>
              <a:t>Komisijas lēmumu vai faktisko rīcību var apstrīdēt Jelgavas valstspilsētas domē.</a:t>
            </a:r>
          </a:p>
        </p:txBody>
      </p:sp>
    </p:spTree>
    <p:extLst>
      <p:ext uri="{BB962C8B-B14F-4D97-AF65-F5344CB8AC3E}">
        <p14:creationId xmlns:p14="http://schemas.microsoft.com/office/powerpoint/2010/main" val="4068467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6">
            <a:extLst>
              <a:ext uri="{FF2B5EF4-FFF2-40B4-BE49-F238E27FC236}">
                <a16:creationId xmlns:a16="http://schemas.microsoft.com/office/drawing/2014/main" id="{6148D8A4-966E-4EBC-8CB3-5298966B9D39}"/>
              </a:ext>
            </a:extLst>
          </p:cNvPr>
          <p:cNvPicPr>
            <a:picLocks noChangeAspect="1"/>
          </p:cNvPicPr>
          <p:nvPr/>
        </p:nvPicPr>
        <p:blipFill>
          <a:blip r:embed="rId2"/>
          <a:srcRect/>
          <a:stretch>
            <a:fillRect/>
          </a:stretch>
        </p:blipFill>
        <p:spPr>
          <a:xfrm>
            <a:off x="3917469" y="693454"/>
            <a:ext cx="4088851" cy="1722428"/>
          </a:xfrm>
          <a:prstGeom prst="rect">
            <a:avLst/>
          </a:prstGeom>
        </p:spPr>
      </p:pic>
      <p:pic>
        <p:nvPicPr>
          <p:cNvPr id="15" name="Picture 2"/>
          <p:cNvPicPr>
            <a:picLocks noChangeAspect="1"/>
          </p:cNvPicPr>
          <p:nvPr/>
        </p:nvPicPr>
        <p:blipFill>
          <a:blip r:embed="rId3"/>
          <a:srcRect/>
          <a:stretch>
            <a:fillRect/>
          </a:stretch>
        </p:blipFill>
        <p:spPr>
          <a:xfrm>
            <a:off x="999433" y="5707718"/>
            <a:ext cx="876112" cy="876112"/>
          </a:xfrm>
          <a:prstGeom prst="rect">
            <a:avLst/>
          </a:prstGeom>
        </p:spPr>
      </p:pic>
      <p:pic>
        <p:nvPicPr>
          <p:cNvPr id="16" name="Picture 3"/>
          <p:cNvPicPr>
            <a:picLocks noChangeAspect="1"/>
          </p:cNvPicPr>
          <p:nvPr/>
        </p:nvPicPr>
        <p:blipFill>
          <a:blip r:embed="rId4"/>
          <a:srcRect/>
          <a:stretch>
            <a:fillRect/>
          </a:stretch>
        </p:blipFill>
        <p:spPr>
          <a:xfrm>
            <a:off x="3611805" y="5721131"/>
            <a:ext cx="862700" cy="862700"/>
          </a:xfrm>
          <a:prstGeom prst="rect">
            <a:avLst/>
          </a:prstGeom>
        </p:spPr>
      </p:pic>
      <p:pic>
        <p:nvPicPr>
          <p:cNvPr id="17" name="Picture 4"/>
          <p:cNvPicPr>
            <a:picLocks noChangeAspect="1"/>
          </p:cNvPicPr>
          <p:nvPr/>
        </p:nvPicPr>
        <p:blipFill>
          <a:blip r:embed="rId5"/>
          <a:srcRect/>
          <a:stretch>
            <a:fillRect/>
          </a:stretch>
        </p:blipFill>
        <p:spPr>
          <a:xfrm>
            <a:off x="5974742" y="5687082"/>
            <a:ext cx="896748" cy="896748"/>
          </a:xfrm>
          <a:prstGeom prst="rect">
            <a:avLst/>
          </a:prstGeom>
        </p:spPr>
      </p:pic>
      <p:pic>
        <p:nvPicPr>
          <p:cNvPr id="18" name="Picture 6"/>
          <p:cNvPicPr>
            <a:picLocks noChangeAspect="1"/>
          </p:cNvPicPr>
          <p:nvPr/>
        </p:nvPicPr>
        <p:blipFill>
          <a:blip r:embed="rId6"/>
          <a:srcRect/>
          <a:stretch>
            <a:fillRect/>
          </a:stretch>
        </p:blipFill>
        <p:spPr>
          <a:xfrm>
            <a:off x="8342117" y="5721131"/>
            <a:ext cx="862700" cy="862700"/>
          </a:xfrm>
          <a:prstGeom prst="rect">
            <a:avLst/>
          </a:prstGeom>
        </p:spPr>
      </p:pic>
      <p:sp>
        <p:nvSpPr>
          <p:cNvPr id="19" name="TextBox 9"/>
          <p:cNvSpPr txBox="1"/>
          <p:nvPr/>
        </p:nvSpPr>
        <p:spPr>
          <a:xfrm>
            <a:off x="2877405" y="5052685"/>
            <a:ext cx="2304802" cy="395045"/>
          </a:xfrm>
          <a:prstGeom prst="rect">
            <a:avLst/>
          </a:prstGeom>
        </p:spPr>
        <p:txBody>
          <a:bodyPr wrap="square" lIns="0" tIns="0" rIns="0" bIns="0" rtlCol="0" anchor="t">
            <a:spAutoFit/>
          </a:bodyPr>
          <a:ls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3500"/>
              </a:lnSpc>
              <a:spcBef>
                <a:spcPct val="0"/>
              </a:spcBef>
            </a:pPr>
            <a:r>
              <a:rPr lang="lv-LV" sz="2000" i="1" dirty="0">
                <a:solidFill>
                  <a:srgbClr val="012169"/>
                </a:solidFill>
                <a:latin typeface="Times Neue Roman Italics"/>
              </a:rPr>
              <a:t>@</a:t>
            </a:r>
            <a:r>
              <a:rPr lang="en-US" sz="2000" i="1" dirty="0" err="1">
                <a:solidFill>
                  <a:srgbClr val="012169"/>
                </a:solidFill>
                <a:latin typeface="Times Neue Roman Italics"/>
              </a:rPr>
              <a:t>jelgavas_pilseta</a:t>
            </a:r>
            <a:endParaRPr lang="en-US" sz="2000" i="1" dirty="0">
              <a:solidFill>
                <a:srgbClr val="012169"/>
              </a:solidFill>
              <a:latin typeface="Times Neue Roman Italics"/>
            </a:endParaRPr>
          </a:p>
        </p:txBody>
      </p:sp>
      <p:sp>
        <p:nvSpPr>
          <p:cNvPr id="20" name="TextBox 10"/>
          <p:cNvSpPr txBox="1"/>
          <p:nvPr/>
        </p:nvSpPr>
        <p:spPr>
          <a:xfrm>
            <a:off x="339282" y="5052683"/>
            <a:ext cx="2196411" cy="395045"/>
          </a:xfrm>
          <a:prstGeom prst="rect">
            <a:avLst/>
          </a:prstGeom>
        </p:spPr>
        <p:txBody>
          <a:bodyPr wrap="square" lIns="0" tIns="0" rIns="0" bIns="0" rtlCol="0" anchor="t">
            <a:spAutoFit/>
          </a:bodyPr>
          <a:ls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3493"/>
              </a:lnSpc>
              <a:spcBef>
                <a:spcPct val="0"/>
              </a:spcBef>
            </a:pPr>
            <a:r>
              <a:rPr lang="lv-LV" sz="2000" i="1" dirty="0">
                <a:solidFill>
                  <a:srgbClr val="012169"/>
                </a:solidFill>
                <a:latin typeface="Times Neue Roman Italics"/>
              </a:rPr>
              <a:t>@</a:t>
            </a:r>
            <a:r>
              <a:rPr lang="en-US" sz="2000" i="1" dirty="0" err="1">
                <a:solidFill>
                  <a:srgbClr val="012169"/>
                </a:solidFill>
                <a:latin typeface="Times Neue Roman Italics"/>
              </a:rPr>
              <a:t>Jelgavaspilseta</a:t>
            </a:r>
            <a:endParaRPr lang="en-US" sz="2000" i="1" dirty="0">
              <a:solidFill>
                <a:srgbClr val="012169"/>
              </a:solidFill>
              <a:latin typeface="Times Neue Roman Italics"/>
            </a:endParaRPr>
          </a:p>
        </p:txBody>
      </p:sp>
      <p:sp>
        <p:nvSpPr>
          <p:cNvPr id="25" name="TextBox 11"/>
          <p:cNvSpPr txBox="1"/>
          <p:nvPr/>
        </p:nvSpPr>
        <p:spPr>
          <a:xfrm>
            <a:off x="5655269" y="5052685"/>
            <a:ext cx="1668982" cy="395045"/>
          </a:xfrm>
          <a:prstGeom prst="rect">
            <a:avLst/>
          </a:prstGeom>
        </p:spPr>
        <p:txBody>
          <a:bodyPr wrap="square" lIns="0" tIns="0" rIns="0" bIns="0" rtlCol="0" anchor="t">
            <a:spAutoFit/>
          </a:bodyPr>
          <a:ls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3500"/>
              </a:lnSpc>
              <a:spcBef>
                <a:spcPct val="0"/>
              </a:spcBef>
            </a:pPr>
            <a:r>
              <a:rPr lang="lv-LV" sz="2000" i="1" dirty="0">
                <a:solidFill>
                  <a:srgbClr val="012169"/>
                </a:solidFill>
                <a:latin typeface="Times Neue Roman Italics"/>
              </a:rPr>
              <a:t>@</a:t>
            </a:r>
            <a:r>
              <a:rPr lang="en-US" sz="2000" i="1" dirty="0" err="1">
                <a:solidFill>
                  <a:srgbClr val="012169"/>
                </a:solidFill>
                <a:latin typeface="Times Neue Roman Italics"/>
              </a:rPr>
              <a:t>JelgavaLV</a:t>
            </a:r>
            <a:endParaRPr lang="en-US" sz="2000" i="1" dirty="0">
              <a:solidFill>
                <a:srgbClr val="012169"/>
              </a:solidFill>
              <a:latin typeface="Times Neue Roman Italics"/>
            </a:endParaRPr>
          </a:p>
        </p:txBody>
      </p:sp>
      <p:sp>
        <p:nvSpPr>
          <p:cNvPr id="26" name="TextBox 12"/>
          <p:cNvSpPr txBox="1"/>
          <p:nvPr/>
        </p:nvSpPr>
        <p:spPr>
          <a:xfrm>
            <a:off x="7892155" y="5025784"/>
            <a:ext cx="1743389" cy="395045"/>
          </a:xfrm>
          <a:prstGeom prst="rect">
            <a:avLst/>
          </a:prstGeom>
        </p:spPr>
        <p:txBody>
          <a:bodyPr wrap="square" lIns="0" tIns="0" rIns="0" bIns="0" rtlCol="0" anchor="t">
            <a:spAutoFit/>
          </a:bodyPr>
          <a:ls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3500"/>
              </a:lnSpc>
              <a:spcBef>
                <a:spcPct val="0"/>
              </a:spcBef>
            </a:pPr>
            <a:r>
              <a:rPr lang="lv-LV" sz="2000" i="1" dirty="0">
                <a:solidFill>
                  <a:srgbClr val="012169"/>
                </a:solidFill>
                <a:latin typeface="Times Neue Roman Italics"/>
              </a:rPr>
              <a:t>@</a:t>
            </a:r>
            <a:r>
              <a:rPr lang="en-US" sz="2000" i="1" dirty="0" err="1">
                <a:solidFill>
                  <a:srgbClr val="012169"/>
                </a:solidFill>
                <a:latin typeface="Times Neue Roman Italics"/>
              </a:rPr>
              <a:t>JelgavaLV</a:t>
            </a:r>
            <a:endParaRPr lang="en-US" sz="2000" i="1" dirty="0">
              <a:solidFill>
                <a:srgbClr val="012169"/>
              </a:solidFill>
              <a:latin typeface="Times Neue Roman Italics"/>
            </a:endParaRPr>
          </a:p>
        </p:txBody>
      </p:sp>
      <p:pic>
        <p:nvPicPr>
          <p:cNvPr id="27"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571946" y="5707718"/>
            <a:ext cx="876112" cy="87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TextBox 12"/>
          <p:cNvSpPr txBox="1"/>
          <p:nvPr/>
        </p:nvSpPr>
        <p:spPr>
          <a:xfrm>
            <a:off x="10123480" y="5025786"/>
            <a:ext cx="1743389" cy="395045"/>
          </a:xfrm>
          <a:prstGeom prst="rect">
            <a:avLst/>
          </a:prstGeom>
        </p:spPr>
        <p:txBody>
          <a:bodyPr wrap="square" lIns="0" tIns="0" rIns="0" bIns="0" rtlCol="0" anchor="t">
            <a:spAutoFit/>
          </a:bodyPr>
          <a:ls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ts val="3500"/>
              </a:lnSpc>
              <a:spcBef>
                <a:spcPct val="0"/>
              </a:spcBef>
            </a:pPr>
            <a:r>
              <a:rPr lang="lv-LV" sz="2000" i="1" dirty="0">
                <a:solidFill>
                  <a:srgbClr val="012169"/>
                </a:solidFill>
                <a:latin typeface="Times Neue Roman Italics"/>
              </a:rPr>
              <a:t>@</a:t>
            </a:r>
            <a:r>
              <a:rPr lang="en-US" sz="2000" i="1" dirty="0" err="1">
                <a:solidFill>
                  <a:srgbClr val="012169"/>
                </a:solidFill>
                <a:latin typeface="Times Neue Roman Italics"/>
              </a:rPr>
              <a:t>JelgavaLV</a:t>
            </a:r>
            <a:endParaRPr lang="en-US" sz="2000" i="1" dirty="0">
              <a:solidFill>
                <a:srgbClr val="012169"/>
              </a:solidFill>
              <a:latin typeface="Times Neue Roman Italics"/>
            </a:endParaRPr>
          </a:p>
        </p:txBody>
      </p:sp>
      <p:pic>
        <p:nvPicPr>
          <p:cNvPr id="3" name="Picture 2">
            <a:extLst>
              <a:ext uri="{FF2B5EF4-FFF2-40B4-BE49-F238E27FC236}">
                <a16:creationId xmlns:a16="http://schemas.microsoft.com/office/drawing/2014/main" id="{8AEB58B5-FC98-4933-86F0-F0400DD202D4}"/>
              </a:ext>
            </a:extLst>
          </p:cNvPr>
          <p:cNvPicPr>
            <a:picLocks noChangeAspect="1"/>
          </p:cNvPicPr>
          <p:nvPr/>
        </p:nvPicPr>
        <p:blipFill>
          <a:blip r:embed="rId8"/>
          <a:stretch>
            <a:fillRect/>
          </a:stretch>
        </p:blipFill>
        <p:spPr>
          <a:xfrm>
            <a:off x="3980196" y="2755320"/>
            <a:ext cx="3963395" cy="2177689"/>
          </a:xfrm>
          <a:prstGeom prst="rect">
            <a:avLst/>
          </a:prstGeom>
        </p:spPr>
      </p:pic>
    </p:spTree>
    <p:extLst>
      <p:ext uri="{BB962C8B-B14F-4D97-AF65-F5344CB8AC3E}">
        <p14:creationId xmlns:p14="http://schemas.microsoft.com/office/powerpoint/2010/main" val="1117508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2283</TotalTime>
  <Words>894</Words>
  <Application>Microsoft Office PowerPoint</Application>
  <PresentationFormat>Widescreen</PresentationFormat>
  <Paragraphs>87</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Neue Roman Italics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Jānis Vēbers</dc:creator>
  <cp:lastModifiedBy>Kristīne Lazdiņa</cp:lastModifiedBy>
  <cp:revision>125</cp:revision>
  <cp:lastPrinted>2020-08-20T13:20:07Z</cp:lastPrinted>
  <dcterms:created xsi:type="dcterms:W3CDTF">2020-04-15T10:21:45Z</dcterms:created>
  <dcterms:modified xsi:type="dcterms:W3CDTF">2023-02-27T11:41:00Z</dcterms:modified>
</cp:coreProperties>
</file>